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7"/>
  </p:notesMasterIdLst>
  <p:sldIdLst>
    <p:sldId id="256" r:id="rId2"/>
    <p:sldId id="295" r:id="rId3"/>
    <p:sldId id="298" r:id="rId4"/>
    <p:sldId id="336" r:id="rId5"/>
    <p:sldId id="338" r:id="rId6"/>
    <p:sldId id="339" r:id="rId7"/>
    <p:sldId id="340" r:id="rId8"/>
    <p:sldId id="363" r:id="rId9"/>
    <p:sldId id="343" r:id="rId10"/>
    <p:sldId id="273" r:id="rId11"/>
    <p:sldId id="276" r:id="rId12"/>
    <p:sldId id="277" r:id="rId13"/>
    <p:sldId id="280" r:id="rId14"/>
    <p:sldId id="364" r:id="rId15"/>
    <p:sldId id="279" r:id="rId16"/>
    <p:sldId id="281" r:id="rId17"/>
    <p:sldId id="282" r:id="rId18"/>
    <p:sldId id="347" r:id="rId19"/>
    <p:sldId id="346" r:id="rId20"/>
    <p:sldId id="283" r:id="rId21"/>
    <p:sldId id="284" r:id="rId22"/>
    <p:sldId id="285" r:id="rId23"/>
    <p:sldId id="286" r:id="rId24"/>
    <p:sldId id="287" r:id="rId25"/>
    <p:sldId id="288" r:id="rId26"/>
    <p:sldId id="355" r:id="rId27"/>
    <p:sldId id="356" r:id="rId28"/>
    <p:sldId id="289" r:id="rId29"/>
    <p:sldId id="290" r:id="rId30"/>
    <p:sldId id="357" r:id="rId31"/>
    <p:sldId id="292" r:id="rId32"/>
    <p:sldId id="358" r:id="rId33"/>
    <p:sldId id="304" r:id="rId34"/>
    <p:sldId id="291" r:id="rId35"/>
    <p:sldId id="306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45"/>
    <p:restoredTop sz="84722"/>
  </p:normalViewPr>
  <p:slideViewPr>
    <p:cSldViewPr snapToGrid="0" snapToObjects="1">
      <p:cViewPr varScale="1">
        <p:scale>
          <a:sx n="88" d="100"/>
          <a:sy n="88" d="100"/>
        </p:scale>
        <p:origin x="1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tiff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EEC6-5F0A-1740-8521-E5103526F12B}" type="datetimeFigureOut">
              <a:rPr kumimoji="1" lang="zh-TW" altLang="en-US" smtClean="0"/>
              <a:t>2020/4/3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84E91-42AE-744B-98AE-4E1593540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5376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A84E91-42AE-744B-98AE-4E1593540584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03925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A84E91-42AE-744B-98AE-4E1593540584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59904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A84E91-42AE-744B-98AE-4E1593540584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7523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A84E91-42AE-744B-98AE-4E1593540584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24280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A84E91-42AE-744B-98AE-4E1593540584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636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A84E91-42AE-744B-98AE-4E1593540584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4708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Change the keys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A84E91-42AE-744B-98AE-4E1593540584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10943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A84E91-42AE-744B-98AE-4E1593540584}" type="slidenum">
              <a:rPr kumimoji="1" lang="zh-TW" altLang="en-US" smtClean="0"/>
              <a:t>35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24019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D480F-EE6E-824F-A41A-B9865ACBDDE0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635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CE748-1F3A-3F42-A48E-106E4F4AA026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985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73822-164F-D145-B49A-682014175099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7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C3725-54DC-4446-A374-E5BB83115B3A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64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E18F-2256-C848-BB75-2587387346FB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42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22F3-A8F6-8547-A5D0-2F890EE41684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5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115D5-FDE9-DD43-B2DF-8CDD7779104A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52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1DEF-7FC8-AE42-A784-9AF6D439A71E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EB2AC-32BA-2B4E-8340-D536E8A99862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4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5BA0-87D5-0149-8526-93D7098F98EF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813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E286-C341-F64D-B83E-3BB9A842A36C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13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A6C34-FEC2-D64C-B172-2DDEA5A6DC08}" type="datetime1">
              <a:rPr lang="zh-TW" altLang="en-US" smtClean="0"/>
              <a:t>2020/4/3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62189-C438-DF4C-99F6-3D6C6F99A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91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Houston_Rocket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Houston_Rocke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ouston_Rocket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ouston_Rocke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SB Seal 2 Col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216" y="5047581"/>
            <a:ext cx="1084341" cy="1136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748" y="786654"/>
            <a:ext cx="7772400" cy="2387600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TabFact</a:t>
            </a:r>
            <a:r>
              <a:rPr lang="en-US" b="1" dirty="0"/>
              <a:t>: A Large-scale Dataset for Table-based Fact Verification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7008" y="4527892"/>
            <a:ext cx="6976388" cy="1655762"/>
          </a:xfrm>
        </p:spPr>
        <p:txBody>
          <a:bodyPr>
            <a:normAutofit/>
          </a:bodyPr>
          <a:lstStyle/>
          <a:p>
            <a:r>
              <a:rPr lang="en-US" sz="3200" dirty="0" err="1"/>
              <a:t>Wenhu</a:t>
            </a:r>
            <a:r>
              <a:rPr lang="en-US" sz="3200" dirty="0"/>
              <a:t> Chen, William Wang, et al.</a:t>
            </a:r>
          </a:p>
        </p:txBody>
      </p:sp>
      <p:pic>
        <p:nvPicPr>
          <p:cNvPr id="1026" name="Picture 2" descr="C Santa Barbara wordmark Navy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86" r="-547" b="45148"/>
          <a:stretch/>
        </p:blipFill>
        <p:spPr bwMode="auto">
          <a:xfrm>
            <a:off x="3560445" y="5355773"/>
            <a:ext cx="3146039" cy="41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9129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TabFact</a:t>
            </a:r>
            <a:r>
              <a:rPr lang="en-US" dirty="0"/>
              <a:t>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We explore the fact verification problem under semi-structured Wikipedia tables.</a:t>
            </a:r>
          </a:p>
          <a:p>
            <a:pPr lvl="1"/>
            <a:r>
              <a:rPr lang="en-US" dirty="0"/>
              <a:t>Ubiquitous in real-world</a:t>
            </a:r>
          </a:p>
          <a:p>
            <a:pPr lvl="1"/>
            <a:r>
              <a:rPr lang="en-US" dirty="0"/>
              <a:t>Structured and un-structured Information</a:t>
            </a:r>
          </a:p>
          <a:p>
            <a:endParaRPr lang="en-US" dirty="0"/>
          </a:p>
          <a:p>
            <a:r>
              <a:rPr lang="en-US" dirty="0" err="1"/>
              <a:t>TabFact</a:t>
            </a:r>
            <a:r>
              <a:rPr lang="en-US" dirty="0"/>
              <a:t> Dataset</a:t>
            </a:r>
          </a:p>
          <a:p>
            <a:pPr lvl="1"/>
            <a:r>
              <a:rPr lang="en-US" dirty="0"/>
              <a:t>16K open-domain Wikipedia tables</a:t>
            </a:r>
          </a:p>
          <a:p>
            <a:pPr lvl="1"/>
            <a:r>
              <a:rPr lang="en-US" dirty="0"/>
              <a:t>118K human-annotated statements divided into entailed or refuted categories.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37B8B78-9364-8B4D-A54B-233B8692B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717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TabFact</a:t>
            </a:r>
            <a:r>
              <a:rPr lang="en-US" dirty="0"/>
              <a:t> Examples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2CAAF8A-D761-6144-8EA8-8D2BCBF278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658686"/>
              </p:ext>
            </p:extLst>
          </p:nvPr>
        </p:nvGraphicFramePr>
        <p:xfrm>
          <a:off x="797615" y="2120518"/>
          <a:ext cx="7886700" cy="2408706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0709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39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20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08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19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2613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District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Incumbent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Party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Result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Candidates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3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John E. Moss</a:t>
                      </a:r>
                      <a:endParaRPr lang="en-US" sz="140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fi-FI" sz="1400" dirty="0">
                          <a:effectLst/>
                        </a:rPr>
                        <a:t>John E. Moss (d) 69.9% John </a:t>
                      </a:r>
                      <a:r>
                        <a:rPr lang="fi-FI" sz="1400" dirty="0" err="1">
                          <a:effectLst/>
                        </a:rPr>
                        <a:t>Rakus</a:t>
                      </a:r>
                      <a:r>
                        <a:rPr lang="fi-FI" sz="1400" dirty="0">
                          <a:effectLst/>
                        </a:rPr>
                        <a:t> (r) 30.1%</a:t>
                      </a:r>
                      <a:endParaRPr lang="fi-FI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5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Phillip Burton</a:t>
                      </a:r>
                      <a:endParaRPr lang="en-US" sz="140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Phillip Burton (d) 81.8% </a:t>
                      </a:r>
                      <a:r>
                        <a:rPr lang="en-US" sz="1400" dirty="0" err="1">
                          <a:effectLst/>
                        </a:rPr>
                        <a:t>Edlo</a:t>
                      </a:r>
                      <a:r>
                        <a:rPr lang="en-US" sz="1400" dirty="0">
                          <a:effectLst/>
                        </a:rPr>
                        <a:t> E. Powell (r) 18.2%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8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George Paul Miller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lost renomination democratic hold</a:t>
                      </a:r>
                      <a:endParaRPr lang="en-US" sz="140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pl-PL" sz="1400" dirty="0" err="1">
                          <a:effectLst/>
                        </a:rPr>
                        <a:t>Pete</a:t>
                      </a:r>
                      <a:r>
                        <a:rPr lang="pl-PL" sz="1400" dirty="0">
                          <a:effectLst/>
                        </a:rPr>
                        <a:t> </a:t>
                      </a:r>
                      <a:r>
                        <a:rPr lang="pl-PL" sz="1400" dirty="0" err="1">
                          <a:effectLst/>
                        </a:rPr>
                        <a:t>Stark</a:t>
                      </a:r>
                      <a:r>
                        <a:rPr lang="pl-PL" sz="1400" dirty="0">
                          <a:effectLst/>
                        </a:rPr>
                        <a:t> (d) 52.9% Lew M. </a:t>
                      </a:r>
                      <a:r>
                        <a:rPr lang="pl-PL" sz="1400" dirty="0" err="1">
                          <a:effectLst/>
                        </a:rPr>
                        <a:t>Warden</a:t>
                      </a:r>
                      <a:r>
                        <a:rPr lang="pl-PL" sz="1400" dirty="0">
                          <a:effectLst/>
                        </a:rPr>
                        <a:t> , Jr. (r) 47.1%</a:t>
                      </a:r>
                      <a:endParaRPr lang="pl-PL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14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Jerome R. </a:t>
                      </a:r>
                      <a:r>
                        <a:rPr lang="en-US" sz="140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Waldie</a:t>
                      </a:r>
                      <a:endParaRPr lang="en-US" sz="140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sk-SK" sz="1400" dirty="0" err="1">
                          <a:effectLst/>
                        </a:rPr>
                        <a:t>Jerome</a:t>
                      </a:r>
                      <a:r>
                        <a:rPr lang="sk-SK" sz="1400" dirty="0">
                          <a:effectLst/>
                        </a:rPr>
                        <a:t> R. </a:t>
                      </a:r>
                      <a:r>
                        <a:rPr lang="sk-SK" sz="1400" dirty="0" err="1">
                          <a:effectLst/>
                        </a:rPr>
                        <a:t>Waldie</a:t>
                      </a:r>
                      <a:r>
                        <a:rPr lang="sk-SK" sz="1400" dirty="0">
                          <a:effectLst/>
                        </a:rPr>
                        <a:t> (d) 77.6% </a:t>
                      </a:r>
                      <a:r>
                        <a:rPr lang="sk-SK" sz="1400" dirty="0" err="1">
                          <a:effectLst/>
                        </a:rPr>
                        <a:t>Floyd</a:t>
                      </a:r>
                      <a:r>
                        <a:rPr lang="sk-SK" sz="1400" dirty="0">
                          <a:effectLst/>
                        </a:rPr>
                        <a:t> E. </a:t>
                      </a:r>
                      <a:r>
                        <a:rPr lang="sk-SK" sz="1400" dirty="0" err="1">
                          <a:effectLst/>
                        </a:rPr>
                        <a:t>Sims</a:t>
                      </a:r>
                      <a:r>
                        <a:rPr lang="sk-SK" sz="1400" dirty="0">
                          <a:effectLst/>
                        </a:rPr>
                        <a:t> (r) 22.4%</a:t>
                      </a:r>
                      <a:endParaRPr lang="sk-SK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15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John J. </a:t>
                      </a:r>
                      <a:r>
                        <a:rPr lang="en-US" sz="140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Mcfall</a:t>
                      </a:r>
                      <a:endParaRPr lang="en-US" sz="140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John J. </a:t>
                      </a:r>
                      <a:r>
                        <a:rPr lang="en-US" sz="1400" dirty="0" err="1">
                          <a:effectLst/>
                        </a:rPr>
                        <a:t>Mcfall</a:t>
                      </a:r>
                      <a:r>
                        <a:rPr lang="en-US" sz="1400" dirty="0">
                          <a:effectLst/>
                        </a:rPr>
                        <a:t> (d) unopposed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20C25939-9D34-6A43-9BAA-73CA18A7BCA9}"/>
              </a:ext>
            </a:extLst>
          </p:cNvPr>
          <p:cNvSpPr txBox="1"/>
          <p:nvPr/>
        </p:nvSpPr>
        <p:spPr>
          <a:xfrm>
            <a:off x="1903555" y="1690689"/>
            <a:ext cx="6007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a typeface="Abadi MT Condensed Extra Bold" charset="0"/>
                <a:cs typeface="Abadi MT Condensed Extra Bold" charset="0"/>
              </a:rPr>
              <a:t>United States House of Representatives Elections, 1972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C7F7D0-8613-394D-AE33-CCD518DAE3EE}"/>
              </a:ext>
            </a:extLst>
          </p:cNvPr>
          <p:cNvSpPr/>
          <p:nvPr/>
        </p:nvSpPr>
        <p:spPr>
          <a:xfrm>
            <a:off x="797614" y="4796135"/>
            <a:ext cx="78867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1. In the election,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four out of five incumbents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are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re-elected</a:t>
            </a:r>
            <a:r>
              <a:rPr lang="en-US" dirty="0"/>
              <a:t>.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C5BF96D-C3F4-2C44-8CC5-E7E9ACB1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87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TabFact</a:t>
            </a:r>
            <a:r>
              <a:rPr lang="en-US" dirty="0"/>
              <a:t> Examples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2CAAF8A-D761-6144-8EA8-8D2BCBF278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955882"/>
              </p:ext>
            </p:extLst>
          </p:nvPr>
        </p:nvGraphicFramePr>
        <p:xfrm>
          <a:off x="797615" y="2120518"/>
          <a:ext cx="7886700" cy="2408706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0709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39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20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08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19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2613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District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Incumbent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Party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Result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Candidates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3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John E. Moss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fi-FI" sz="1400" dirty="0">
                          <a:effectLst/>
                        </a:rPr>
                        <a:t>John E. Moss (d) 69.9% John </a:t>
                      </a:r>
                      <a:r>
                        <a:rPr lang="fi-FI" sz="1400" dirty="0" err="1">
                          <a:effectLst/>
                        </a:rPr>
                        <a:t>Rakus</a:t>
                      </a:r>
                      <a:r>
                        <a:rPr lang="fi-FI" sz="1400" dirty="0">
                          <a:effectLst/>
                        </a:rPr>
                        <a:t> (r) 30.1%</a:t>
                      </a:r>
                      <a:endParaRPr lang="fi-FI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5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Phillip Burton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Phillip Burton (d) 81.8% </a:t>
                      </a:r>
                      <a:r>
                        <a:rPr lang="en-US" sz="1400" dirty="0" err="1">
                          <a:effectLst/>
                        </a:rPr>
                        <a:t>Edlo</a:t>
                      </a:r>
                      <a:r>
                        <a:rPr lang="en-US" sz="1400" dirty="0">
                          <a:effectLst/>
                        </a:rPr>
                        <a:t> E. Powell (r) 18.2%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8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</a:rPr>
                        <a:t>George Paul Miller</a:t>
                      </a:r>
                      <a:endParaRPr lang="en-US" sz="1400" dirty="0">
                        <a:solidFill>
                          <a:srgbClr val="C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</a:rPr>
                        <a:t>lost </a:t>
                      </a:r>
                      <a:r>
                        <a:rPr lang="en-US" sz="1400" dirty="0" err="1">
                          <a:solidFill>
                            <a:srgbClr val="C00000"/>
                          </a:solidFill>
                          <a:effectLst/>
                        </a:rPr>
                        <a:t>renomination</a:t>
                      </a:r>
                      <a:r>
                        <a:rPr lang="en-US" sz="1400" dirty="0">
                          <a:solidFill>
                            <a:srgbClr val="C00000"/>
                          </a:solidFill>
                          <a:effectLst/>
                        </a:rPr>
                        <a:t> democratic hold</a:t>
                      </a:r>
                      <a:endParaRPr lang="en-US" sz="1400" dirty="0">
                        <a:solidFill>
                          <a:srgbClr val="C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pl-PL" sz="1400" dirty="0" err="1">
                          <a:effectLst/>
                        </a:rPr>
                        <a:t>Pete</a:t>
                      </a:r>
                      <a:r>
                        <a:rPr lang="pl-PL" sz="1400" dirty="0">
                          <a:effectLst/>
                        </a:rPr>
                        <a:t> </a:t>
                      </a:r>
                      <a:r>
                        <a:rPr lang="pl-PL" sz="1400" dirty="0" err="1">
                          <a:effectLst/>
                        </a:rPr>
                        <a:t>Stark</a:t>
                      </a:r>
                      <a:r>
                        <a:rPr lang="pl-PL" sz="1400" dirty="0">
                          <a:effectLst/>
                        </a:rPr>
                        <a:t> (d) 52.9% Lew M. </a:t>
                      </a:r>
                      <a:r>
                        <a:rPr lang="pl-PL" sz="1400" dirty="0" err="1">
                          <a:effectLst/>
                        </a:rPr>
                        <a:t>Warden</a:t>
                      </a:r>
                      <a:r>
                        <a:rPr lang="pl-PL" sz="1400" dirty="0">
                          <a:effectLst/>
                        </a:rPr>
                        <a:t> , Jr. (r) 47.1%</a:t>
                      </a:r>
                      <a:endParaRPr lang="pl-PL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14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Jerome R. </a:t>
                      </a:r>
                      <a:r>
                        <a:rPr lang="en-US" sz="1400" dirty="0" err="1">
                          <a:effectLst/>
                        </a:rPr>
                        <a:t>Waldie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sk-SK" sz="1400" dirty="0" err="1">
                          <a:effectLst/>
                        </a:rPr>
                        <a:t>Jerome</a:t>
                      </a:r>
                      <a:r>
                        <a:rPr lang="sk-SK" sz="1400" dirty="0">
                          <a:effectLst/>
                        </a:rPr>
                        <a:t> R. </a:t>
                      </a:r>
                      <a:r>
                        <a:rPr lang="sk-SK" sz="1400" dirty="0" err="1">
                          <a:effectLst/>
                        </a:rPr>
                        <a:t>Waldie</a:t>
                      </a:r>
                      <a:r>
                        <a:rPr lang="sk-SK" sz="1400" dirty="0">
                          <a:effectLst/>
                        </a:rPr>
                        <a:t> (d) 77.6% </a:t>
                      </a:r>
                      <a:r>
                        <a:rPr lang="sk-SK" sz="1400" dirty="0" err="1">
                          <a:effectLst/>
                        </a:rPr>
                        <a:t>Floyd</a:t>
                      </a:r>
                      <a:r>
                        <a:rPr lang="sk-SK" sz="1400" dirty="0">
                          <a:effectLst/>
                        </a:rPr>
                        <a:t> E. </a:t>
                      </a:r>
                      <a:r>
                        <a:rPr lang="sk-SK" sz="1400" dirty="0" err="1">
                          <a:effectLst/>
                        </a:rPr>
                        <a:t>Sims</a:t>
                      </a:r>
                      <a:r>
                        <a:rPr lang="sk-SK" sz="1400" dirty="0">
                          <a:effectLst/>
                        </a:rPr>
                        <a:t> (r) 22.4%</a:t>
                      </a:r>
                      <a:endParaRPr lang="sk-SK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6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15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John J. </a:t>
                      </a:r>
                      <a:r>
                        <a:rPr lang="en-US" sz="1400" dirty="0" err="1">
                          <a:effectLst/>
                        </a:rPr>
                        <a:t>Mcfall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John J. </a:t>
                      </a:r>
                      <a:r>
                        <a:rPr lang="en-US" sz="1400" dirty="0" err="1">
                          <a:effectLst/>
                        </a:rPr>
                        <a:t>Mcfall</a:t>
                      </a:r>
                      <a:r>
                        <a:rPr lang="en-US" sz="1400" dirty="0">
                          <a:effectLst/>
                        </a:rPr>
                        <a:t> (d) unopposed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20C25939-9D34-6A43-9BAA-73CA18A7BCA9}"/>
              </a:ext>
            </a:extLst>
          </p:cNvPr>
          <p:cNvSpPr txBox="1"/>
          <p:nvPr/>
        </p:nvSpPr>
        <p:spPr>
          <a:xfrm>
            <a:off x="1903555" y="1690689"/>
            <a:ext cx="6007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a typeface="Abadi MT Condensed Extra Bold" charset="0"/>
                <a:cs typeface="Abadi MT Condensed Extra Bold" charset="0"/>
              </a:rPr>
              <a:t>United States House of Representatives Elections, 1972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C7F7D0-8613-394D-AE33-CCD518DAE3EE}"/>
              </a:ext>
            </a:extLst>
          </p:cNvPr>
          <p:cNvSpPr/>
          <p:nvPr/>
        </p:nvSpPr>
        <p:spPr>
          <a:xfrm>
            <a:off x="797614" y="4796135"/>
            <a:ext cx="78867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2. John E. Moss and </a:t>
            </a:r>
            <a:r>
              <a:rPr lang="en-US" dirty="0">
                <a:solidFill>
                  <a:srgbClr val="FF0000"/>
                </a:solidFill>
              </a:rPr>
              <a:t>George Paul Miller </a:t>
            </a:r>
            <a:r>
              <a:rPr lang="en-US" dirty="0"/>
              <a:t>are both </a:t>
            </a:r>
            <a:r>
              <a:rPr lang="en-US" dirty="0">
                <a:solidFill>
                  <a:srgbClr val="FF0000"/>
                </a:solidFill>
              </a:rPr>
              <a:t>re-elected</a:t>
            </a:r>
            <a:r>
              <a:rPr lang="en-US" dirty="0"/>
              <a:t> in the house of representative election.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5214F95-C428-C948-AA8F-9FC114B99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05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Mixed Reasoning in Semi-Structured Information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0660438-1730-0C49-8DA1-0A3A9586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1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Mixed Reasoning in Semi-Structured Information</a:t>
            </a:r>
          </a:p>
          <a:p>
            <a:pPr lvl="1"/>
            <a:r>
              <a:rPr lang="en-US" dirty="0"/>
              <a:t>Linguistic Reasoning on semantic-level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F5C337C-F468-A64F-AC61-D330D4649055}"/>
              </a:ext>
            </a:extLst>
          </p:cNvPr>
          <p:cNvGraphicFramePr>
            <a:graphicFrameLocks noGrp="1"/>
          </p:cNvGraphicFramePr>
          <p:nvPr/>
        </p:nvGraphicFramePr>
        <p:xfrm>
          <a:off x="1228125" y="2678268"/>
          <a:ext cx="6872266" cy="154506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29639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083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544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Result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Candidates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954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fi-FI" sz="1400" dirty="0">
                          <a:effectLst/>
                        </a:rPr>
                        <a:t>John E. Moss (d) 69.9% John </a:t>
                      </a:r>
                      <a:r>
                        <a:rPr lang="fi-FI" sz="1400" dirty="0" err="1">
                          <a:effectLst/>
                        </a:rPr>
                        <a:t>Rakus</a:t>
                      </a:r>
                      <a:r>
                        <a:rPr lang="fi-FI" sz="1400" dirty="0">
                          <a:effectLst/>
                        </a:rPr>
                        <a:t> (r) 30.1%</a:t>
                      </a:r>
                      <a:endParaRPr lang="fi-FI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954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Phillip Burton (d) 81.8% </a:t>
                      </a:r>
                      <a:r>
                        <a:rPr lang="en-US" sz="1400" dirty="0" err="1">
                          <a:effectLst/>
                        </a:rPr>
                        <a:t>Edlo</a:t>
                      </a:r>
                      <a:r>
                        <a:rPr lang="en-US" sz="1400" dirty="0">
                          <a:effectLst/>
                        </a:rPr>
                        <a:t> E. Powell (r) 18.2%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9544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lost renomination democratic hold</a:t>
                      </a:r>
                      <a:endParaRPr lang="en-US" sz="140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pl-PL" sz="1400" dirty="0" err="1">
                          <a:effectLst/>
                        </a:rPr>
                        <a:t>Pete</a:t>
                      </a:r>
                      <a:r>
                        <a:rPr lang="pl-PL" sz="1400" dirty="0">
                          <a:effectLst/>
                        </a:rPr>
                        <a:t> </a:t>
                      </a:r>
                      <a:r>
                        <a:rPr lang="pl-PL" sz="1400" dirty="0" err="1">
                          <a:effectLst/>
                        </a:rPr>
                        <a:t>Stark</a:t>
                      </a:r>
                      <a:r>
                        <a:rPr lang="pl-PL" sz="1400" dirty="0">
                          <a:effectLst/>
                        </a:rPr>
                        <a:t> (d) 52.9% Lew M. </a:t>
                      </a:r>
                      <a:r>
                        <a:rPr lang="pl-PL" sz="1400" dirty="0" err="1">
                          <a:effectLst/>
                        </a:rPr>
                        <a:t>Warden</a:t>
                      </a:r>
                      <a:r>
                        <a:rPr lang="pl-PL" sz="1400" dirty="0">
                          <a:effectLst/>
                        </a:rPr>
                        <a:t> , Jr. (r) 47.1%</a:t>
                      </a:r>
                      <a:endParaRPr lang="pl-PL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954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sk-SK" sz="1400" dirty="0" err="1">
                          <a:effectLst/>
                        </a:rPr>
                        <a:t>Jerome</a:t>
                      </a:r>
                      <a:r>
                        <a:rPr lang="sk-SK" sz="1400" dirty="0">
                          <a:effectLst/>
                        </a:rPr>
                        <a:t> R. </a:t>
                      </a:r>
                      <a:r>
                        <a:rPr lang="sk-SK" sz="1400" dirty="0" err="1">
                          <a:effectLst/>
                        </a:rPr>
                        <a:t>Waldie</a:t>
                      </a:r>
                      <a:r>
                        <a:rPr lang="sk-SK" sz="1400" dirty="0">
                          <a:effectLst/>
                        </a:rPr>
                        <a:t> (d) 77.6% </a:t>
                      </a:r>
                      <a:r>
                        <a:rPr lang="sk-SK" sz="1400" dirty="0" err="1">
                          <a:effectLst/>
                        </a:rPr>
                        <a:t>Floyd</a:t>
                      </a:r>
                      <a:r>
                        <a:rPr lang="sk-SK" sz="1400" dirty="0">
                          <a:effectLst/>
                        </a:rPr>
                        <a:t> E. </a:t>
                      </a:r>
                      <a:r>
                        <a:rPr lang="sk-SK" sz="1400" dirty="0" err="1">
                          <a:effectLst/>
                        </a:rPr>
                        <a:t>Sims</a:t>
                      </a:r>
                      <a:r>
                        <a:rPr lang="sk-SK" sz="1400" dirty="0">
                          <a:effectLst/>
                        </a:rPr>
                        <a:t> (r) 22.4%</a:t>
                      </a:r>
                      <a:endParaRPr lang="sk-SK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954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John J. </a:t>
                      </a:r>
                      <a:r>
                        <a:rPr lang="en-US" sz="1400" dirty="0" err="1">
                          <a:effectLst/>
                        </a:rPr>
                        <a:t>Mcfall</a:t>
                      </a:r>
                      <a:r>
                        <a:rPr lang="en-US" sz="1400" dirty="0">
                          <a:effectLst/>
                        </a:rPr>
                        <a:t> (d) unopposed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1D5CCD2A-0547-394C-816D-7C8DE1D39BA4}"/>
              </a:ext>
            </a:extLst>
          </p:cNvPr>
          <p:cNvSpPr/>
          <p:nvPr/>
        </p:nvSpPr>
        <p:spPr>
          <a:xfrm>
            <a:off x="1043609" y="3429000"/>
            <a:ext cx="2918792" cy="33793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0660438-1730-0C49-8DA1-0A3A9586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622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Mixed Reasoning in Semi-Structured Information</a:t>
            </a:r>
          </a:p>
          <a:p>
            <a:pPr lvl="1"/>
            <a:r>
              <a:rPr lang="en-US" dirty="0"/>
              <a:t>Linguistic Reasoning on semantic-level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Symbolic Reasoning on structure-level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F5C337C-F468-A64F-AC61-D330D46490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84215"/>
              </p:ext>
            </p:extLst>
          </p:nvPr>
        </p:nvGraphicFramePr>
        <p:xfrm>
          <a:off x="1228125" y="2678268"/>
          <a:ext cx="6872266" cy="154506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29639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083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8564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Result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Candidates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56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fi-FI" sz="1400" dirty="0">
                          <a:effectLst/>
                        </a:rPr>
                        <a:t>John E. Moss (d) 69.9% John </a:t>
                      </a:r>
                      <a:r>
                        <a:rPr lang="fi-FI" sz="1400" dirty="0" err="1">
                          <a:effectLst/>
                        </a:rPr>
                        <a:t>Rakus</a:t>
                      </a:r>
                      <a:r>
                        <a:rPr lang="fi-FI" sz="1400" dirty="0">
                          <a:effectLst/>
                        </a:rPr>
                        <a:t> (r) 30.1%</a:t>
                      </a:r>
                      <a:endParaRPr lang="fi-FI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56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Phillip Burton (d) 81.8% </a:t>
                      </a:r>
                      <a:r>
                        <a:rPr lang="en-US" sz="1400" dirty="0" err="1">
                          <a:effectLst/>
                        </a:rPr>
                        <a:t>Edlo</a:t>
                      </a:r>
                      <a:r>
                        <a:rPr lang="en-US" sz="1400" dirty="0">
                          <a:effectLst/>
                        </a:rPr>
                        <a:t> E. Powell (r) 18.2%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564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lost renomination democratic hold</a:t>
                      </a:r>
                      <a:endParaRPr lang="en-US" sz="140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pl-PL" sz="1400" dirty="0" err="1">
                          <a:effectLst/>
                        </a:rPr>
                        <a:t>Pete</a:t>
                      </a:r>
                      <a:r>
                        <a:rPr lang="pl-PL" sz="1400" dirty="0">
                          <a:effectLst/>
                        </a:rPr>
                        <a:t> </a:t>
                      </a:r>
                      <a:r>
                        <a:rPr lang="pl-PL" sz="1400" dirty="0" err="1">
                          <a:effectLst/>
                        </a:rPr>
                        <a:t>Stark</a:t>
                      </a:r>
                      <a:r>
                        <a:rPr lang="pl-PL" sz="1400" dirty="0">
                          <a:effectLst/>
                        </a:rPr>
                        <a:t> (d) 52.9% Lew M. </a:t>
                      </a:r>
                      <a:r>
                        <a:rPr lang="pl-PL" sz="1400" dirty="0" err="1">
                          <a:effectLst/>
                        </a:rPr>
                        <a:t>Warden</a:t>
                      </a:r>
                      <a:r>
                        <a:rPr lang="pl-PL" sz="1400" dirty="0">
                          <a:effectLst/>
                        </a:rPr>
                        <a:t> , Jr. (r) 47.1%</a:t>
                      </a:r>
                      <a:endParaRPr lang="pl-PL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856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sk-SK" sz="1400" dirty="0" err="1">
                          <a:effectLst/>
                        </a:rPr>
                        <a:t>Jerome</a:t>
                      </a:r>
                      <a:r>
                        <a:rPr lang="sk-SK" sz="1400" dirty="0">
                          <a:effectLst/>
                        </a:rPr>
                        <a:t> R. </a:t>
                      </a:r>
                      <a:r>
                        <a:rPr lang="sk-SK" sz="1400" dirty="0" err="1">
                          <a:effectLst/>
                        </a:rPr>
                        <a:t>Waldie</a:t>
                      </a:r>
                      <a:r>
                        <a:rPr lang="sk-SK" sz="1400" dirty="0">
                          <a:effectLst/>
                        </a:rPr>
                        <a:t> (d) 77.6% </a:t>
                      </a:r>
                      <a:r>
                        <a:rPr lang="sk-SK" sz="1400" dirty="0" err="1">
                          <a:effectLst/>
                        </a:rPr>
                        <a:t>Floyd</a:t>
                      </a:r>
                      <a:r>
                        <a:rPr lang="sk-SK" sz="1400" dirty="0">
                          <a:effectLst/>
                        </a:rPr>
                        <a:t> E. </a:t>
                      </a:r>
                      <a:r>
                        <a:rPr lang="sk-SK" sz="1400" dirty="0" err="1">
                          <a:effectLst/>
                        </a:rPr>
                        <a:t>Sims</a:t>
                      </a:r>
                      <a:r>
                        <a:rPr lang="sk-SK" sz="1400" dirty="0">
                          <a:effectLst/>
                        </a:rPr>
                        <a:t> (r) 22.4%</a:t>
                      </a:r>
                      <a:endParaRPr lang="sk-SK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856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re-elected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John J. </a:t>
                      </a:r>
                      <a:r>
                        <a:rPr lang="en-US" sz="1400" dirty="0" err="1">
                          <a:effectLst/>
                        </a:rPr>
                        <a:t>Mcfall</a:t>
                      </a:r>
                      <a:r>
                        <a:rPr lang="en-US" sz="1400" dirty="0">
                          <a:effectLst/>
                        </a:rPr>
                        <a:t> (d) unopposed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Oval 8">
            <a:extLst>
              <a:ext uri="{FF2B5EF4-FFF2-40B4-BE49-F238E27FC236}">
                <a16:creationId xmlns:a16="http://schemas.microsoft.com/office/drawing/2014/main" id="{5E5AA28E-6280-5E46-9F71-B7A249E174EF}"/>
              </a:ext>
            </a:extLst>
          </p:cNvPr>
          <p:cNvSpPr/>
          <p:nvPr/>
        </p:nvSpPr>
        <p:spPr>
          <a:xfrm>
            <a:off x="1043609" y="3429000"/>
            <a:ext cx="2918792" cy="33793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2855AFA-9324-8F46-ABAF-3ADAE73A8B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177167"/>
              </p:ext>
            </p:extLst>
          </p:nvPr>
        </p:nvGraphicFramePr>
        <p:xfrm>
          <a:off x="1801468" y="4697784"/>
          <a:ext cx="3911243" cy="154506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051139">
                  <a:extLst>
                    <a:ext uri="{9D8B030D-6E8A-4147-A177-3AD203B41FA5}">
                      <a16:colId xmlns:a16="http://schemas.microsoft.com/office/drawing/2014/main" val="1927330339"/>
                    </a:ext>
                  </a:extLst>
                </a:gridCol>
                <a:gridCol w="1640857">
                  <a:extLst>
                    <a:ext uri="{9D8B030D-6E8A-4147-A177-3AD203B41FA5}">
                      <a16:colId xmlns:a16="http://schemas.microsoft.com/office/drawing/2014/main" val="3898296898"/>
                    </a:ext>
                  </a:extLst>
                </a:gridCol>
                <a:gridCol w="1219247">
                  <a:extLst>
                    <a:ext uri="{9D8B030D-6E8A-4147-A177-3AD203B41FA5}">
                      <a16:colId xmlns:a16="http://schemas.microsoft.com/office/drawing/2014/main" val="1176767234"/>
                    </a:ext>
                  </a:extLst>
                </a:gridCol>
              </a:tblGrid>
              <a:tr h="20598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District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Incumbent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Party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2477470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3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John E. Moss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45830661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5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Phillip Burton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1757597866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8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George Paul Miller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3860193084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14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Jerome R. </a:t>
                      </a:r>
                      <a:r>
                        <a:rPr lang="en-US" sz="1400" dirty="0" err="1">
                          <a:effectLst/>
                        </a:rPr>
                        <a:t>Waldie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1898406092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California 15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John J. </a:t>
                      </a:r>
                      <a:r>
                        <a:rPr lang="en-US" sz="1400" dirty="0" err="1">
                          <a:effectLst/>
                        </a:rPr>
                        <a:t>Mcfall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309524"/>
                  </a:ext>
                </a:extLst>
              </a:tr>
            </a:tbl>
          </a:graphicData>
        </a:graphic>
      </p:graphicFrame>
      <p:sp>
        <p:nvSpPr>
          <p:cNvPr id="14" name="Oval 13">
            <a:extLst>
              <a:ext uri="{FF2B5EF4-FFF2-40B4-BE49-F238E27FC236}">
                <a16:creationId xmlns:a16="http://schemas.microsoft.com/office/drawing/2014/main" id="{C7B9AA9E-A770-8447-93CC-722BE08094A5}"/>
              </a:ext>
            </a:extLst>
          </p:cNvPr>
          <p:cNvSpPr/>
          <p:nvPr/>
        </p:nvSpPr>
        <p:spPr>
          <a:xfrm>
            <a:off x="4255693" y="4940295"/>
            <a:ext cx="1457018" cy="84640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F20C65D-C8E7-414F-8BC2-621FD006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169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Latent Program Analysis</a:t>
            </a:r>
          </a:p>
          <a:p>
            <a:pPr lvl="1"/>
            <a:r>
              <a:rPr lang="en-US" dirty="0"/>
              <a:t>Semantic-parsing baseline</a:t>
            </a:r>
          </a:p>
          <a:p>
            <a:pPr lvl="1"/>
            <a:r>
              <a:rPr lang="en-US" dirty="0"/>
              <a:t>Synthesize the latent logic forms for the statement and execute the logic form against table to verify.</a:t>
            </a:r>
          </a:p>
          <a:p>
            <a:endParaRPr lang="en-US" dirty="0"/>
          </a:p>
          <a:p>
            <a:r>
              <a:rPr lang="en-US" dirty="0"/>
              <a:t>Table BERT</a:t>
            </a:r>
          </a:p>
          <a:p>
            <a:pPr lvl="1"/>
            <a:r>
              <a:rPr lang="en-US" dirty="0"/>
              <a:t>NLI baseline</a:t>
            </a:r>
          </a:p>
          <a:p>
            <a:pPr lvl="1"/>
            <a:r>
              <a:rPr lang="en-US" dirty="0"/>
              <a:t>Linearize the table as paragraph of sentences, then use large-scale pre-trained language model to verify.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66D9BB0-FDF9-844C-846A-EFB98CC33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77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8CB47-B12D-DC40-83FC-1DA708297509}"/>
              </a:ext>
            </a:extLst>
          </p:cNvPr>
          <p:cNvSpPr txBox="1"/>
          <p:nvPr/>
        </p:nvSpPr>
        <p:spPr>
          <a:xfrm>
            <a:off x="1222979" y="2641402"/>
            <a:ext cx="579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more </a:t>
            </a:r>
            <a:r>
              <a:rPr lang="en-US" b="1" dirty="0"/>
              <a:t>democrats</a:t>
            </a:r>
            <a:r>
              <a:rPr lang="en-US" dirty="0"/>
              <a:t> than </a:t>
            </a:r>
            <a:r>
              <a:rPr lang="en-US" b="1" dirty="0"/>
              <a:t>republicans</a:t>
            </a:r>
            <a:r>
              <a:rPr lang="en-US" dirty="0"/>
              <a:t> in the election.</a:t>
            </a:r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3AEACF0E-2EA1-C942-868A-53101407A87B}"/>
              </a:ext>
            </a:extLst>
          </p:cNvPr>
          <p:cNvSpPr/>
          <p:nvPr/>
        </p:nvSpPr>
        <p:spPr>
          <a:xfrm>
            <a:off x="523158" y="4243467"/>
            <a:ext cx="1283445" cy="762876"/>
          </a:xfrm>
          <a:prstGeom prst="cube">
            <a:avLst/>
          </a:prstGeom>
          <a:solidFill>
            <a:srgbClr val="CFED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E674A1-34EF-894B-9F4B-D9F9725A6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461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8CB47-B12D-DC40-83FC-1DA708297509}"/>
              </a:ext>
            </a:extLst>
          </p:cNvPr>
          <p:cNvSpPr txBox="1"/>
          <p:nvPr/>
        </p:nvSpPr>
        <p:spPr>
          <a:xfrm>
            <a:off x="1222979" y="2641402"/>
            <a:ext cx="579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more </a:t>
            </a:r>
            <a:r>
              <a:rPr lang="en-US" b="1" dirty="0"/>
              <a:t>democrats</a:t>
            </a:r>
            <a:r>
              <a:rPr lang="en-US" dirty="0"/>
              <a:t> than </a:t>
            </a:r>
            <a:r>
              <a:rPr lang="en-US" b="1" dirty="0"/>
              <a:t>republicans</a:t>
            </a:r>
            <a:r>
              <a:rPr lang="en-US" dirty="0"/>
              <a:t> in the election.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FDE772-CDB7-9E42-B2DA-2C4D1CE809BA}"/>
              </a:ext>
            </a:extLst>
          </p:cNvPr>
          <p:cNvSpPr/>
          <p:nvPr/>
        </p:nvSpPr>
        <p:spPr>
          <a:xfrm>
            <a:off x="2118424" y="3145696"/>
            <a:ext cx="3749040" cy="320040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Feature-based Entity Linking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2DDAB9-F536-AC4F-8BF6-5CB97AA27E11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992944" y="2953082"/>
            <a:ext cx="0" cy="192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ube 7">
            <a:extLst>
              <a:ext uri="{FF2B5EF4-FFF2-40B4-BE49-F238E27FC236}">
                <a16:creationId xmlns:a16="http://schemas.microsoft.com/office/drawing/2014/main" id="{3AEACF0E-2EA1-C942-868A-53101407A87B}"/>
              </a:ext>
            </a:extLst>
          </p:cNvPr>
          <p:cNvSpPr/>
          <p:nvPr/>
        </p:nvSpPr>
        <p:spPr>
          <a:xfrm>
            <a:off x="523158" y="4243467"/>
            <a:ext cx="1283445" cy="762876"/>
          </a:xfrm>
          <a:prstGeom prst="cube">
            <a:avLst/>
          </a:prstGeom>
          <a:solidFill>
            <a:srgbClr val="CFED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EFC17AD0-5416-1C46-A89D-F6BB1D038008}"/>
              </a:ext>
            </a:extLst>
          </p:cNvPr>
          <p:cNvCxnSpPr>
            <a:cxnSpLocks/>
            <a:stCxn id="6" idx="1"/>
            <a:endCxn id="8" idx="1"/>
          </p:cNvCxnSpPr>
          <p:nvPr/>
        </p:nvCxnSpPr>
        <p:spPr>
          <a:xfrm rot="10800000" flipV="1">
            <a:off x="1069522" y="3305716"/>
            <a:ext cx="1048903" cy="1128470"/>
          </a:xfrm>
          <a:prstGeom prst="curved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9193D7D-1799-574A-83D5-81D4A8E46BB9}"/>
              </a:ext>
            </a:extLst>
          </p:cNvPr>
          <p:cNvSpPr/>
          <p:nvPr/>
        </p:nvSpPr>
        <p:spPr>
          <a:xfrm rot="18488800">
            <a:off x="821448" y="3486612"/>
            <a:ext cx="812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Search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4B7D3D8-6E64-F94E-86C4-0D08804FD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955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8CB47-B12D-DC40-83FC-1DA708297509}"/>
              </a:ext>
            </a:extLst>
          </p:cNvPr>
          <p:cNvSpPr txBox="1"/>
          <p:nvPr/>
        </p:nvSpPr>
        <p:spPr>
          <a:xfrm>
            <a:off x="1222979" y="2641402"/>
            <a:ext cx="579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more </a:t>
            </a:r>
            <a:r>
              <a:rPr lang="en-US" b="1" dirty="0"/>
              <a:t>democrats</a:t>
            </a:r>
            <a:r>
              <a:rPr lang="en-US" dirty="0"/>
              <a:t> than </a:t>
            </a:r>
            <a:r>
              <a:rPr lang="en-US" b="1" dirty="0"/>
              <a:t>republicans</a:t>
            </a:r>
            <a:r>
              <a:rPr lang="en-US" dirty="0"/>
              <a:t> in the election.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FDE772-CDB7-9E42-B2DA-2C4D1CE809BA}"/>
              </a:ext>
            </a:extLst>
          </p:cNvPr>
          <p:cNvSpPr/>
          <p:nvPr/>
        </p:nvSpPr>
        <p:spPr>
          <a:xfrm>
            <a:off x="2118424" y="3145696"/>
            <a:ext cx="3749040" cy="320040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Feature-based Entity Linking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2DDAB9-F536-AC4F-8BF6-5CB97AA27E11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992944" y="2953082"/>
            <a:ext cx="0" cy="192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ube 7">
            <a:extLst>
              <a:ext uri="{FF2B5EF4-FFF2-40B4-BE49-F238E27FC236}">
                <a16:creationId xmlns:a16="http://schemas.microsoft.com/office/drawing/2014/main" id="{3AEACF0E-2EA1-C942-868A-53101407A87B}"/>
              </a:ext>
            </a:extLst>
          </p:cNvPr>
          <p:cNvSpPr/>
          <p:nvPr/>
        </p:nvSpPr>
        <p:spPr>
          <a:xfrm>
            <a:off x="523158" y="4243467"/>
            <a:ext cx="1283445" cy="762876"/>
          </a:xfrm>
          <a:prstGeom prst="cube">
            <a:avLst/>
          </a:prstGeom>
          <a:solidFill>
            <a:srgbClr val="CFED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EFC17AD0-5416-1C46-A89D-F6BB1D038008}"/>
              </a:ext>
            </a:extLst>
          </p:cNvPr>
          <p:cNvCxnSpPr>
            <a:cxnSpLocks/>
            <a:stCxn id="6" idx="1"/>
            <a:endCxn id="8" idx="1"/>
          </p:cNvCxnSpPr>
          <p:nvPr/>
        </p:nvCxnSpPr>
        <p:spPr>
          <a:xfrm rot="10800000" flipV="1">
            <a:off x="1069522" y="3305716"/>
            <a:ext cx="1048903" cy="1128470"/>
          </a:xfrm>
          <a:prstGeom prst="curved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9193D7D-1799-574A-83D5-81D4A8E46BB9}"/>
              </a:ext>
            </a:extLst>
          </p:cNvPr>
          <p:cNvSpPr/>
          <p:nvPr/>
        </p:nvSpPr>
        <p:spPr>
          <a:xfrm rot="18488800">
            <a:off x="821448" y="3486612"/>
            <a:ext cx="812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Search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0CDE0E3-0CB6-3543-AB31-18AF59978359}"/>
              </a:ext>
            </a:extLst>
          </p:cNvPr>
          <p:cNvGrpSpPr/>
          <p:nvPr/>
        </p:nvGrpSpPr>
        <p:grpSpPr>
          <a:xfrm>
            <a:off x="2995251" y="4250854"/>
            <a:ext cx="2286000" cy="502920"/>
            <a:chOff x="27059" y="3695982"/>
            <a:chExt cx="1813636" cy="50478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3361A20-6478-E44F-9B7C-978829228492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Party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7FE7590-9A24-0046-B369-CDD2F2B6F640}"/>
                </a:ext>
              </a:extLst>
            </p:cNvPr>
            <p:cNvSpPr/>
            <p:nvPr/>
          </p:nvSpPr>
          <p:spPr>
            <a:xfrm>
              <a:off x="919937" y="3695982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democratic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F108F00-24AF-CB44-876E-7EB2F45C7C22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Party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CFA8EA4-EEF1-A747-9A15-E74FB5A132E6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republican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2A49AD3-99F8-864A-9679-792A974CD23A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1806603" y="4624335"/>
            <a:ext cx="1188648" cy="1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3D093A8-854D-D241-9D5F-39FB9D3C9C73}"/>
              </a:ext>
            </a:extLst>
          </p:cNvPr>
          <p:cNvSpPr/>
          <p:nvPr/>
        </p:nvSpPr>
        <p:spPr>
          <a:xfrm>
            <a:off x="2097519" y="4323435"/>
            <a:ext cx="6158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String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7838F27-A7DE-E84E-9DF0-48C61581E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2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1FB6D-E648-724B-8564-C7A285638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Fact Verification is a general natural language understanding problem.</a:t>
            </a:r>
          </a:p>
          <a:p>
            <a:endParaRPr lang="en-US" dirty="0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DC1A3A6C-8846-BD44-9911-F5E1C8D4C523}"/>
              </a:ext>
            </a:extLst>
          </p:cNvPr>
          <p:cNvSpPr/>
          <p:nvPr/>
        </p:nvSpPr>
        <p:spPr>
          <a:xfrm>
            <a:off x="1672203" y="4566956"/>
            <a:ext cx="1487424" cy="1189102"/>
          </a:xfrm>
          <a:prstGeom prst="can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World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Evidence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4940433-52B8-B940-BFC7-D80605D9A5C1}"/>
              </a:ext>
            </a:extLst>
          </p:cNvPr>
          <p:cNvSpPr/>
          <p:nvPr/>
        </p:nvSpPr>
        <p:spPr>
          <a:xfrm>
            <a:off x="5368413" y="4965515"/>
            <a:ext cx="2247654" cy="376810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Textual Hypothesis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37A65F-A804-EE4B-893F-B288210A3175}"/>
              </a:ext>
            </a:extLst>
          </p:cNvPr>
          <p:cNvSpPr/>
          <p:nvPr/>
        </p:nvSpPr>
        <p:spPr>
          <a:xfrm>
            <a:off x="3278895" y="4838341"/>
            <a:ext cx="19978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Entailed/</a:t>
            </a:r>
          </a:p>
          <a:p>
            <a:pPr algn="ctr"/>
            <a:r>
              <a:rPr lang="en-US" dirty="0"/>
              <a:t>Refuted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54D8E01-3092-3A4A-9421-A4B107AA8A3A}"/>
              </a:ext>
            </a:extLst>
          </p:cNvPr>
          <p:cNvCxnSpPr>
            <a:cxnSpLocks/>
          </p:cNvCxnSpPr>
          <p:nvPr/>
        </p:nvCxnSpPr>
        <p:spPr>
          <a:xfrm>
            <a:off x="3209322" y="5161507"/>
            <a:ext cx="21171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8BACF5C7-75AE-8B43-8F64-E3E9CF2F0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Related Research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C91FAF0-8AEA-D840-BA97-986505863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8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8CB47-B12D-DC40-83FC-1DA708297509}"/>
              </a:ext>
            </a:extLst>
          </p:cNvPr>
          <p:cNvSpPr txBox="1"/>
          <p:nvPr/>
        </p:nvSpPr>
        <p:spPr>
          <a:xfrm>
            <a:off x="1222979" y="2641402"/>
            <a:ext cx="579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more </a:t>
            </a:r>
            <a:r>
              <a:rPr lang="en-US" b="1" dirty="0"/>
              <a:t>democrats</a:t>
            </a:r>
            <a:r>
              <a:rPr lang="en-US" dirty="0"/>
              <a:t> than </a:t>
            </a:r>
            <a:r>
              <a:rPr lang="en-US" b="1" dirty="0"/>
              <a:t>republicans</a:t>
            </a:r>
            <a:r>
              <a:rPr lang="en-US" dirty="0"/>
              <a:t> in the election.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FDE772-CDB7-9E42-B2DA-2C4D1CE809BA}"/>
              </a:ext>
            </a:extLst>
          </p:cNvPr>
          <p:cNvSpPr/>
          <p:nvPr/>
        </p:nvSpPr>
        <p:spPr>
          <a:xfrm>
            <a:off x="2118424" y="3145696"/>
            <a:ext cx="3749040" cy="320040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Feature-based Entity Linking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2DDAB9-F536-AC4F-8BF6-5CB97AA27E11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992944" y="2953082"/>
            <a:ext cx="0" cy="192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ube 7">
            <a:extLst>
              <a:ext uri="{FF2B5EF4-FFF2-40B4-BE49-F238E27FC236}">
                <a16:creationId xmlns:a16="http://schemas.microsoft.com/office/drawing/2014/main" id="{3AEACF0E-2EA1-C942-868A-53101407A87B}"/>
              </a:ext>
            </a:extLst>
          </p:cNvPr>
          <p:cNvSpPr/>
          <p:nvPr/>
        </p:nvSpPr>
        <p:spPr>
          <a:xfrm>
            <a:off x="523158" y="4243467"/>
            <a:ext cx="1283445" cy="762876"/>
          </a:xfrm>
          <a:prstGeom prst="cube">
            <a:avLst/>
          </a:prstGeom>
          <a:solidFill>
            <a:srgbClr val="CFED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EFC17AD0-5416-1C46-A89D-F6BB1D038008}"/>
              </a:ext>
            </a:extLst>
          </p:cNvPr>
          <p:cNvCxnSpPr>
            <a:cxnSpLocks/>
            <a:stCxn id="6" idx="1"/>
            <a:endCxn id="8" idx="1"/>
          </p:cNvCxnSpPr>
          <p:nvPr/>
        </p:nvCxnSpPr>
        <p:spPr>
          <a:xfrm rot="10800000" flipV="1">
            <a:off x="1069522" y="3305716"/>
            <a:ext cx="1048903" cy="1128470"/>
          </a:xfrm>
          <a:prstGeom prst="curved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9193D7D-1799-574A-83D5-81D4A8E46BB9}"/>
              </a:ext>
            </a:extLst>
          </p:cNvPr>
          <p:cNvSpPr/>
          <p:nvPr/>
        </p:nvSpPr>
        <p:spPr>
          <a:xfrm rot="18488800">
            <a:off x="821448" y="3486612"/>
            <a:ext cx="812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Search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0CDE0E3-0CB6-3543-AB31-18AF59978359}"/>
              </a:ext>
            </a:extLst>
          </p:cNvPr>
          <p:cNvGrpSpPr/>
          <p:nvPr/>
        </p:nvGrpSpPr>
        <p:grpSpPr>
          <a:xfrm>
            <a:off x="2995251" y="4250854"/>
            <a:ext cx="2286000" cy="502920"/>
            <a:chOff x="27059" y="3695982"/>
            <a:chExt cx="1813636" cy="50478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3361A20-6478-E44F-9B7C-978829228492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Party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7FE7590-9A24-0046-B369-CDD2F2B6F640}"/>
                </a:ext>
              </a:extLst>
            </p:cNvPr>
            <p:cNvSpPr/>
            <p:nvPr/>
          </p:nvSpPr>
          <p:spPr>
            <a:xfrm>
              <a:off x="919937" y="3695982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democratic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F108F00-24AF-CB44-876E-7EB2F45C7C22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Party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CFA8EA4-EEF1-A747-9A15-E74FB5A132E6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republican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2A49AD3-99F8-864A-9679-792A974CD23A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1806603" y="4624335"/>
            <a:ext cx="1188648" cy="1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3D093A8-854D-D241-9D5F-39FB9D3C9C73}"/>
              </a:ext>
            </a:extLst>
          </p:cNvPr>
          <p:cNvSpPr/>
          <p:nvPr/>
        </p:nvSpPr>
        <p:spPr>
          <a:xfrm>
            <a:off x="2097519" y="4323435"/>
            <a:ext cx="6158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String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EA61E4-BB3B-E143-9EF1-9EA4F73E1FD6}"/>
              </a:ext>
            </a:extLst>
          </p:cNvPr>
          <p:cNvSpPr/>
          <p:nvPr/>
        </p:nvSpPr>
        <p:spPr>
          <a:xfrm>
            <a:off x="455057" y="5537796"/>
            <a:ext cx="3749040" cy="32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dk1"/>
            </a:solidFill>
          </a:ln>
        </p:spPr>
        <p:txBody>
          <a:bodyPr wrap="none">
            <a:noAutofit/>
          </a:bodyPr>
          <a:lstStyle/>
          <a:p>
            <a:pPr algn="ctr"/>
            <a:r>
              <a:rPr lang="en-US" sz="1600" dirty="0"/>
              <a:t>V1=Filter(T, incumbent==democratic))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FBF6039-F4C2-8144-AFE4-21B1CFC07612}"/>
              </a:ext>
            </a:extLst>
          </p:cNvPr>
          <p:cNvGrpSpPr/>
          <p:nvPr/>
        </p:nvGrpSpPr>
        <p:grpSpPr>
          <a:xfrm>
            <a:off x="5376560" y="5316242"/>
            <a:ext cx="2286000" cy="502920"/>
            <a:chOff x="27059" y="3695982"/>
            <a:chExt cx="1813636" cy="504783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62618D8-04D7-1744-80B7-7FA2DE43952D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i="1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7E84F2E-F834-3247-BD51-C80553A424F3}"/>
                </a:ext>
              </a:extLst>
            </p:cNvPr>
            <p:cNvSpPr/>
            <p:nvPr/>
          </p:nvSpPr>
          <p:spPr>
            <a:xfrm>
              <a:off x="919937" y="3695982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i="1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7E7E996-7699-274A-B5FB-7308744D253A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Sub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BD4D9F0-2B82-8A47-AB61-1020AE5B0A13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V1</a:t>
              </a: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07224889-C0E8-9443-A962-D6A98B4CA6A6}"/>
              </a:ext>
            </a:extLst>
          </p:cNvPr>
          <p:cNvSpPr/>
          <p:nvPr/>
        </p:nvSpPr>
        <p:spPr>
          <a:xfrm>
            <a:off x="4513741" y="5540500"/>
            <a:ext cx="5460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View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27FE70B-4DCB-C846-A615-B2F78FD84F0E}"/>
              </a:ext>
            </a:extLst>
          </p:cNvPr>
          <p:cNvCxnSpPr>
            <a:cxnSpLocks/>
            <a:stCxn id="18" idx="3"/>
            <a:endCxn id="25" idx="1"/>
          </p:cNvCxnSpPr>
          <p:nvPr/>
        </p:nvCxnSpPr>
        <p:spPr>
          <a:xfrm flipV="1">
            <a:off x="4204097" y="5694389"/>
            <a:ext cx="309644" cy="342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66775E9-24BC-0246-833B-F235135ADC91}"/>
              </a:ext>
            </a:extLst>
          </p:cNvPr>
          <p:cNvCxnSpPr>
            <a:cxnSpLocks/>
            <a:stCxn id="25" idx="3"/>
            <a:endCxn id="23" idx="1"/>
          </p:cNvCxnSpPr>
          <p:nvPr/>
        </p:nvCxnSpPr>
        <p:spPr>
          <a:xfrm flipV="1">
            <a:off x="5059788" y="5691619"/>
            <a:ext cx="316772" cy="277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376C99ED-6718-A841-B4BB-6B188422C3F0}"/>
              </a:ext>
            </a:extLst>
          </p:cNvPr>
          <p:cNvCxnSpPr>
            <a:cxnSpLocks/>
          </p:cNvCxnSpPr>
          <p:nvPr/>
        </p:nvCxnSpPr>
        <p:spPr>
          <a:xfrm flipH="1">
            <a:off x="2329577" y="4627619"/>
            <a:ext cx="2951674" cy="910177"/>
          </a:xfrm>
          <a:prstGeom prst="bentConnector4">
            <a:avLst>
              <a:gd name="adj1" fmla="val -7745"/>
              <a:gd name="adj2" fmla="val 5693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9863BD3-E5E7-4F48-ADC0-07C4293E5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406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8CB47-B12D-DC40-83FC-1DA708297509}"/>
              </a:ext>
            </a:extLst>
          </p:cNvPr>
          <p:cNvSpPr txBox="1"/>
          <p:nvPr/>
        </p:nvSpPr>
        <p:spPr>
          <a:xfrm>
            <a:off x="1222979" y="2641402"/>
            <a:ext cx="579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more </a:t>
            </a:r>
            <a:r>
              <a:rPr lang="en-US" b="1" dirty="0"/>
              <a:t>democrats</a:t>
            </a:r>
            <a:r>
              <a:rPr lang="en-US" dirty="0"/>
              <a:t> than </a:t>
            </a:r>
            <a:r>
              <a:rPr lang="en-US" b="1" dirty="0"/>
              <a:t>republicans</a:t>
            </a:r>
            <a:r>
              <a:rPr lang="en-US" dirty="0"/>
              <a:t> in the election.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FDE772-CDB7-9E42-B2DA-2C4D1CE809BA}"/>
              </a:ext>
            </a:extLst>
          </p:cNvPr>
          <p:cNvSpPr/>
          <p:nvPr/>
        </p:nvSpPr>
        <p:spPr>
          <a:xfrm>
            <a:off x="2118424" y="3145696"/>
            <a:ext cx="3749040" cy="320040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Feature-based Entity Linking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2DDAB9-F536-AC4F-8BF6-5CB97AA27E11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992944" y="2953082"/>
            <a:ext cx="0" cy="192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ube 7">
            <a:extLst>
              <a:ext uri="{FF2B5EF4-FFF2-40B4-BE49-F238E27FC236}">
                <a16:creationId xmlns:a16="http://schemas.microsoft.com/office/drawing/2014/main" id="{3AEACF0E-2EA1-C942-868A-53101407A87B}"/>
              </a:ext>
            </a:extLst>
          </p:cNvPr>
          <p:cNvSpPr/>
          <p:nvPr/>
        </p:nvSpPr>
        <p:spPr>
          <a:xfrm>
            <a:off x="523158" y="4243467"/>
            <a:ext cx="1283445" cy="762876"/>
          </a:xfrm>
          <a:prstGeom prst="cube">
            <a:avLst/>
          </a:prstGeom>
          <a:solidFill>
            <a:srgbClr val="CFED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EFC17AD0-5416-1C46-A89D-F6BB1D038008}"/>
              </a:ext>
            </a:extLst>
          </p:cNvPr>
          <p:cNvCxnSpPr>
            <a:cxnSpLocks/>
            <a:stCxn id="6" idx="1"/>
            <a:endCxn id="8" idx="1"/>
          </p:cNvCxnSpPr>
          <p:nvPr/>
        </p:nvCxnSpPr>
        <p:spPr>
          <a:xfrm rot="10800000" flipV="1">
            <a:off x="1069522" y="3305716"/>
            <a:ext cx="1048903" cy="1128470"/>
          </a:xfrm>
          <a:prstGeom prst="curved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9193D7D-1799-574A-83D5-81D4A8E46BB9}"/>
              </a:ext>
            </a:extLst>
          </p:cNvPr>
          <p:cNvSpPr/>
          <p:nvPr/>
        </p:nvSpPr>
        <p:spPr>
          <a:xfrm rot="18488800">
            <a:off x="821448" y="3486612"/>
            <a:ext cx="812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Search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0CDE0E3-0CB6-3543-AB31-18AF59978359}"/>
              </a:ext>
            </a:extLst>
          </p:cNvPr>
          <p:cNvGrpSpPr/>
          <p:nvPr/>
        </p:nvGrpSpPr>
        <p:grpSpPr>
          <a:xfrm>
            <a:off x="2995251" y="4250854"/>
            <a:ext cx="2286000" cy="502920"/>
            <a:chOff x="27059" y="3695982"/>
            <a:chExt cx="1813636" cy="50478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3361A20-6478-E44F-9B7C-978829228492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i="1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7FE7590-9A24-0046-B369-CDD2F2B6F640}"/>
                </a:ext>
              </a:extLst>
            </p:cNvPr>
            <p:cNvSpPr/>
            <p:nvPr/>
          </p:nvSpPr>
          <p:spPr>
            <a:xfrm>
              <a:off x="919937" y="3695982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i="1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F108F00-24AF-CB44-876E-7EB2F45C7C22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Party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CFA8EA4-EEF1-A747-9A15-E74FB5A132E6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republican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2A49AD3-99F8-864A-9679-792A974CD23A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1806603" y="4624335"/>
            <a:ext cx="1188648" cy="1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3D093A8-854D-D241-9D5F-39FB9D3C9C73}"/>
              </a:ext>
            </a:extLst>
          </p:cNvPr>
          <p:cNvSpPr/>
          <p:nvPr/>
        </p:nvSpPr>
        <p:spPr>
          <a:xfrm>
            <a:off x="2097519" y="4323435"/>
            <a:ext cx="6158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String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EA61E4-BB3B-E143-9EF1-9EA4F73E1FD6}"/>
              </a:ext>
            </a:extLst>
          </p:cNvPr>
          <p:cNvSpPr/>
          <p:nvPr/>
        </p:nvSpPr>
        <p:spPr>
          <a:xfrm>
            <a:off x="455057" y="5537796"/>
            <a:ext cx="3749040" cy="32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dk1"/>
            </a:solidFill>
          </a:ln>
        </p:spPr>
        <p:txBody>
          <a:bodyPr wrap="none">
            <a:noAutofit/>
          </a:bodyPr>
          <a:lstStyle/>
          <a:p>
            <a:pPr algn="ctr"/>
            <a:r>
              <a:rPr lang="en-US" sz="1600" dirty="0"/>
              <a:t>V2=Filter(T, incumbent==</a:t>
            </a:r>
            <a:r>
              <a:rPr lang="en-US" sz="1600" i="1" dirty="0"/>
              <a:t>republican</a:t>
            </a:r>
            <a:r>
              <a:rPr lang="en-US" sz="1600" dirty="0"/>
              <a:t>))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9A2ED1DC-DE2C-CF4E-8A19-565E1DCEFCF5}"/>
              </a:ext>
            </a:extLst>
          </p:cNvPr>
          <p:cNvCxnSpPr>
            <a:cxnSpLocks/>
            <a:stCxn id="15" idx="3"/>
            <a:endCxn id="18" idx="0"/>
          </p:cNvCxnSpPr>
          <p:nvPr/>
        </p:nvCxnSpPr>
        <p:spPr>
          <a:xfrm flipH="1">
            <a:off x="2329577" y="4627619"/>
            <a:ext cx="2951674" cy="910177"/>
          </a:xfrm>
          <a:prstGeom prst="bentConnector4">
            <a:avLst>
              <a:gd name="adj1" fmla="val -7745"/>
              <a:gd name="adj2" fmla="val 5693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FBF6039-F4C2-8144-AFE4-21B1CFC07612}"/>
              </a:ext>
            </a:extLst>
          </p:cNvPr>
          <p:cNvGrpSpPr/>
          <p:nvPr/>
        </p:nvGrpSpPr>
        <p:grpSpPr>
          <a:xfrm>
            <a:off x="5376560" y="5316242"/>
            <a:ext cx="2286000" cy="502920"/>
            <a:chOff x="27059" y="3695982"/>
            <a:chExt cx="1813636" cy="504783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62618D8-04D7-1744-80B7-7FA2DE43952D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Sub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7E84F2E-F834-3247-BD51-C80553A424F3}"/>
                </a:ext>
              </a:extLst>
            </p:cNvPr>
            <p:cNvSpPr/>
            <p:nvPr/>
          </p:nvSpPr>
          <p:spPr>
            <a:xfrm>
              <a:off x="919937" y="3695982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V1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7E7E996-7699-274A-B5FB-7308744D253A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Sub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BD4D9F0-2B82-8A47-AB61-1020AE5B0A13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V2</a:t>
              </a: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07224889-C0E8-9443-A962-D6A98B4CA6A6}"/>
              </a:ext>
            </a:extLst>
          </p:cNvPr>
          <p:cNvSpPr/>
          <p:nvPr/>
        </p:nvSpPr>
        <p:spPr>
          <a:xfrm>
            <a:off x="4513741" y="5540500"/>
            <a:ext cx="5460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View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27FE70B-4DCB-C846-A615-B2F78FD84F0E}"/>
              </a:ext>
            </a:extLst>
          </p:cNvPr>
          <p:cNvCxnSpPr>
            <a:cxnSpLocks/>
            <a:stCxn id="18" idx="3"/>
            <a:endCxn id="25" idx="1"/>
          </p:cNvCxnSpPr>
          <p:nvPr/>
        </p:nvCxnSpPr>
        <p:spPr>
          <a:xfrm flipV="1">
            <a:off x="4204097" y="5694389"/>
            <a:ext cx="309644" cy="342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66775E9-24BC-0246-833B-F235135ADC91}"/>
              </a:ext>
            </a:extLst>
          </p:cNvPr>
          <p:cNvCxnSpPr>
            <a:cxnSpLocks/>
            <a:stCxn id="25" idx="3"/>
            <a:endCxn id="23" idx="1"/>
          </p:cNvCxnSpPr>
          <p:nvPr/>
        </p:nvCxnSpPr>
        <p:spPr>
          <a:xfrm flipV="1">
            <a:off x="5059788" y="5691619"/>
            <a:ext cx="316772" cy="277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C6FD745-C1D1-D643-B809-6118AF6C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48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8CB47-B12D-DC40-83FC-1DA708297509}"/>
              </a:ext>
            </a:extLst>
          </p:cNvPr>
          <p:cNvSpPr txBox="1"/>
          <p:nvPr/>
        </p:nvSpPr>
        <p:spPr>
          <a:xfrm>
            <a:off x="1222979" y="2641402"/>
            <a:ext cx="579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more </a:t>
            </a:r>
            <a:r>
              <a:rPr lang="en-US" b="1" dirty="0"/>
              <a:t>democrats</a:t>
            </a:r>
            <a:r>
              <a:rPr lang="en-US" dirty="0"/>
              <a:t> than </a:t>
            </a:r>
            <a:r>
              <a:rPr lang="en-US" b="1" dirty="0"/>
              <a:t>republicans</a:t>
            </a:r>
            <a:r>
              <a:rPr lang="en-US" dirty="0"/>
              <a:t> in the election.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FDE772-CDB7-9E42-B2DA-2C4D1CE809BA}"/>
              </a:ext>
            </a:extLst>
          </p:cNvPr>
          <p:cNvSpPr/>
          <p:nvPr/>
        </p:nvSpPr>
        <p:spPr>
          <a:xfrm>
            <a:off x="2118424" y="3145696"/>
            <a:ext cx="3749040" cy="320040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Feature-based Entity Linking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2DDAB9-F536-AC4F-8BF6-5CB97AA27E11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992944" y="2953082"/>
            <a:ext cx="0" cy="192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ube 7">
            <a:extLst>
              <a:ext uri="{FF2B5EF4-FFF2-40B4-BE49-F238E27FC236}">
                <a16:creationId xmlns:a16="http://schemas.microsoft.com/office/drawing/2014/main" id="{3AEACF0E-2EA1-C942-868A-53101407A87B}"/>
              </a:ext>
            </a:extLst>
          </p:cNvPr>
          <p:cNvSpPr/>
          <p:nvPr/>
        </p:nvSpPr>
        <p:spPr>
          <a:xfrm>
            <a:off x="523158" y="4243467"/>
            <a:ext cx="1283445" cy="762876"/>
          </a:xfrm>
          <a:prstGeom prst="cube">
            <a:avLst/>
          </a:prstGeom>
          <a:solidFill>
            <a:srgbClr val="CFED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EFC17AD0-5416-1C46-A89D-F6BB1D038008}"/>
              </a:ext>
            </a:extLst>
          </p:cNvPr>
          <p:cNvCxnSpPr>
            <a:cxnSpLocks/>
            <a:stCxn id="6" idx="1"/>
            <a:endCxn id="8" idx="1"/>
          </p:cNvCxnSpPr>
          <p:nvPr/>
        </p:nvCxnSpPr>
        <p:spPr>
          <a:xfrm rot="10800000" flipV="1">
            <a:off x="1069522" y="3305716"/>
            <a:ext cx="1048903" cy="1128470"/>
          </a:xfrm>
          <a:prstGeom prst="curved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9193D7D-1799-574A-83D5-81D4A8E46BB9}"/>
              </a:ext>
            </a:extLst>
          </p:cNvPr>
          <p:cNvSpPr/>
          <p:nvPr/>
        </p:nvSpPr>
        <p:spPr>
          <a:xfrm rot="18488800">
            <a:off x="821448" y="3486612"/>
            <a:ext cx="812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Search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FBF6039-F4C2-8144-AFE4-21B1CFC07612}"/>
              </a:ext>
            </a:extLst>
          </p:cNvPr>
          <p:cNvGrpSpPr/>
          <p:nvPr/>
        </p:nvGrpSpPr>
        <p:grpSpPr>
          <a:xfrm>
            <a:off x="2599179" y="4503423"/>
            <a:ext cx="2286000" cy="502920"/>
            <a:chOff x="27059" y="3695982"/>
            <a:chExt cx="1813636" cy="504783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62618D8-04D7-1744-80B7-7FA2DE43952D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Sub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7E84F2E-F834-3247-BD51-C80553A424F3}"/>
                </a:ext>
              </a:extLst>
            </p:cNvPr>
            <p:cNvSpPr/>
            <p:nvPr/>
          </p:nvSpPr>
          <p:spPr>
            <a:xfrm>
              <a:off x="919937" y="3695982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V1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7E7E996-7699-274A-B5FB-7308744D253A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Sub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BD4D9F0-2B82-8A47-AB61-1020AE5B0A13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V2</a:t>
              </a:r>
            </a:p>
          </p:txBody>
        </p:sp>
      </p:grp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08F57B25-8B8F-5A49-B195-2130CC67A0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1918005"/>
              </p:ext>
            </p:extLst>
          </p:nvPr>
        </p:nvGraphicFramePr>
        <p:xfrm>
          <a:off x="6581783" y="3390958"/>
          <a:ext cx="1219247" cy="154506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219247">
                  <a:extLst>
                    <a:ext uri="{9D8B030D-6E8A-4147-A177-3AD203B41FA5}">
                      <a16:colId xmlns:a16="http://schemas.microsoft.com/office/drawing/2014/main" val="2749868017"/>
                    </a:ext>
                  </a:extLst>
                </a:gridCol>
              </a:tblGrid>
              <a:tr h="20598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Party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5991646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4177919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2722943634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3910026653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4119030078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499450"/>
                  </a:ext>
                </a:extLst>
              </a:tr>
            </a:tbl>
          </a:graphicData>
        </a:graphic>
      </p:graphicFrame>
      <p:sp>
        <p:nvSpPr>
          <p:cNvPr id="30" name="Rectangle 29">
            <a:extLst>
              <a:ext uri="{FF2B5EF4-FFF2-40B4-BE49-F238E27FC236}">
                <a16:creationId xmlns:a16="http://schemas.microsoft.com/office/drawing/2014/main" id="{588FA04C-E7B3-C943-B240-5B9AB3970287}"/>
              </a:ext>
            </a:extLst>
          </p:cNvPr>
          <p:cNvSpPr/>
          <p:nvPr/>
        </p:nvSpPr>
        <p:spPr>
          <a:xfrm>
            <a:off x="1372736" y="5534368"/>
            <a:ext cx="2519230" cy="32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3=Count(V1)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B2D48CDB-E2F1-C849-B11A-38EB8186B0B4}"/>
              </a:ext>
            </a:extLst>
          </p:cNvPr>
          <p:cNvCxnSpPr>
            <a:cxnSpLocks/>
            <a:stCxn id="22" idx="3"/>
            <a:endCxn id="30" idx="0"/>
          </p:cNvCxnSpPr>
          <p:nvPr/>
        </p:nvCxnSpPr>
        <p:spPr>
          <a:xfrm flipH="1">
            <a:off x="2632351" y="4629579"/>
            <a:ext cx="2252828" cy="904789"/>
          </a:xfrm>
          <a:prstGeom prst="bentConnector4">
            <a:avLst>
              <a:gd name="adj1" fmla="val -10147"/>
              <a:gd name="adj2" fmla="val 6356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44A4452-1BCF-9147-AF62-4BE66F459641}"/>
              </a:ext>
            </a:extLst>
          </p:cNvPr>
          <p:cNvGrpSpPr/>
          <p:nvPr/>
        </p:nvGrpSpPr>
        <p:grpSpPr>
          <a:xfrm>
            <a:off x="5051848" y="5320711"/>
            <a:ext cx="2286000" cy="502920"/>
            <a:chOff x="27059" y="3695982"/>
            <a:chExt cx="1813636" cy="504783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EE0FA26-41CB-0C48-AD63-A906E074297E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i="1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E88177A-FE27-F848-9CEA-A5B4E84C03A1}"/>
                </a:ext>
              </a:extLst>
            </p:cNvPr>
            <p:cNvSpPr/>
            <p:nvPr/>
          </p:nvSpPr>
          <p:spPr>
            <a:xfrm>
              <a:off x="919937" y="3698768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i="1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AF96FFC-7EBD-C643-BBD3-DBCC821A9E30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Count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34D2B6E-58EC-7841-A0BC-A06780BACD44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3</a:t>
              </a: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8CE081A7-218A-1743-AE97-89DE49274458}"/>
              </a:ext>
            </a:extLst>
          </p:cNvPr>
          <p:cNvSpPr/>
          <p:nvPr/>
        </p:nvSpPr>
        <p:spPr>
          <a:xfrm>
            <a:off x="4228530" y="5540167"/>
            <a:ext cx="5373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Num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E38F370-0A3A-134D-B52F-C67D251C3731}"/>
              </a:ext>
            </a:extLst>
          </p:cNvPr>
          <p:cNvCxnSpPr>
            <a:cxnSpLocks/>
            <a:stCxn id="40" idx="3"/>
            <a:endCxn id="38" idx="1"/>
          </p:cNvCxnSpPr>
          <p:nvPr/>
        </p:nvCxnSpPr>
        <p:spPr>
          <a:xfrm>
            <a:off x="4765858" y="5694056"/>
            <a:ext cx="285990" cy="203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1D047B-2DA5-CD42-927E-0A98465D6B49}"/>
              </a:ext>
            </a:extLst>
          </p:cNvPr>
          <p:cNvCxnSpPr>
            <a:cxnSpLocks/>
            <a:stCxn id="30" idx="3"/>
            <a:endCxn id="40" idx="1"/>
          </p:cNvCxnSpPr>
          <p:nvPr/>
        </p:nvCxnSpPr>
        <p:spPr>
          <a:xfrm flipV="1">
            <a:off x="3891966" y="5694056"/>
            <a:ext cx="336564" cy="33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644EEDEC-2797-4349-A11E-67FB5DF8AF7C}"/>
              </a:ext>
            </a:extLst>
          </p:cNvPr>
          <p:cNvSpPr/>
          <p:nvPr/>
        </p:nvSpPr>
        <p:spPr>
          <a:xfrm>
            <a:off x="6383768" y="3587780"/>
            <a:ext cx="1457018" cy="84640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7C28F2B-25DE-2A48-870F-887A0FBBB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280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8CB47-B12D-DC40-83FC-1DA708297509}"/>
              </a:ext>
            </a:extLst>
          </p:cNvPr>
          <p:cNvSpPr txBox="1"/>
          <p:nvPr/>
        </p:nvSpPr>
        <p:spPr>
          <a:xfrm>
            <a:off x="1222979" y="2641402"/>
            <a:ext cx="579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more </a:t>
            </a:r>
            <a:r>
              <a:rPr lang="en-US" b="1" dirty="0"/>
              <a:t>democrats</a:t>
            </a:r>
            <a:r>
              <a:rPr lang="en-US" dirty="0"/>
              <a:t> than </a:t>
            </a:r>
            <a:r>
              <a:rPr lang="en-US" b="1" dirty="0"/>
              <a:t>republicans</a:t>
            </a:r>
            <a:r>
              <a:rPr lang="en-US" dirty="0"/>
              <a:t> in the election.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FDE772-CDB7-9E42-B2DA-2C4D1CE809BA}"/>
              </a:ext>
            </a:extLst>
          </p:cNvPr>
          <p:cNvSpPr/>
          <p:nvPr/>
        </p:nvSpPr>
        <p:spPr>
          <a:xfrm>
            <a:off x="2118424" y="3145696"/>
            <a:ext cx="3749040" cy="320040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Feature-based Entity Linking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2DDAB9-F536-AC4F-8BF6-5CB97AA27E11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992944" y="2953082"/>
            <a:ext cx="0" cy="192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ube 7">
            <a:extLst>
              <a:ext uri="{FF2B5EF4-FFF2-40B4-BE49-F238E27FC236}">
                <a16:creationId xmlns:a16="http://schemas.microsoft.com/office/drawing/2014/main" id="{3AEACF0E-2EA1-C942-868A-53101407A87B}"/>
              </a:ext>
            </a:extLst>
          </p:cNvPr>
          <p:cNvSpPr/>
          <p:nvPr/>
        </p:nvSpPr>
        <p:spPr>
          <a:xfrm>
            <a:off x="523158" y="4243467"/>
            <a:ext cx="1283445" cy="762876"/>
          </a:xfrm>
          <a:prstGeom prst="cube">
            <a:avLst/>
          </a:prstGeom>
          <a:solidFill>
            <a:srgbClr val="CFED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EFC17AD0-5416-1C46-A89D-F6BB1D038008}"/>
              </a:ext>
            </a:extLst>
          </p:cNvPr>
          <p:cNvCxnSpPr>
            <a:cxnSpLocks/>
            <a:stCxn id="6" idx="1"/>
            <a:endCxn id="8" idx="1"/>
          </p:cNvCxnSpPr>
          <p:nvPr/>
        </p:nvCxnSpPr>
        <p:spPr>
          <a:xfrm rot="10800000" flipV="1">
            <a:off x="1069522" y="3305716"/>
            <a:ext cx="1048903" cy="1128470"/>
          </a:xfrm>
          <a:prstGeom prst="curved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9193D7D-1799-574A-83D5-81D4A8E46BB9}"/>
              </a:ext>
            </a:extLst>
          </p:cNvPr>
          <p:cNvSpPr/>
          <p:nvPr/>
        </p:nvSpPr>
        <p:spPr>
          <a:xfrm rot="18488800">
            <a:off x="821448" y="3486612"/>
            <a:ext cx="812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Search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FBF6039-F4C2-8144-AFE4-21B1CFC07612}"/>
              </a:ext>
            </a:extLst>
          </p:cNvPr>
          <p:cNvGrpSpPr/>
          <p:nvPr/>
        </p:nvGrpSpPr>
        <p:grpSpPr>
          <a:xfrm>
            <a:off x="2599179" y="4503423"/>
            <a:ext cx="2286000" cy="502920"/>
            <a:chOff x="27059" y="3695982"/>
            <a:chExt cx="1813636" cy="504783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62618D8-04D7-1744-80B7-7FA2DE43952D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i="1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7E84F2E-F834-3247-BD51-C80553A424F3}"/>
                </a:ext>
              </a:extLst>
            </p:cNvPr>
            <p:cNvSpPr/>
            <p:nvPr/>
          </p:nvSpPr>
          <p:spPr>
            <a:xfrm>
              <a:off x="919937" y="3695982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i="1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7E7E996-7699-274A-B5FB-7308744D253A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Sub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BD4D9F0-2B82-8A47-AB61-1020AE5B0A13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V2</a:t>
              </a:r>
            </a:p>
          </p:txBody>
        </p:sp>
      </p:grp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08F57B25-8B8F-5A49-B195-2130CC67A00F}"/>
              </a:ext>
            </a:extLst>
          </p:cNvPr>
          <p:cNvGraphicFramePr>
            <a:graphicFrameLocks noGrp="1"/>
          </p:cNvGraphicFramePr>
          <p:nvPr/>
        </p:nvGraphicFramePr>
        <p:xfrm>
          <a:off x="6581783" y="3390958"/>
          <a:ext cx="1219247" cy="154506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219247">
                  <a:extLst>
                    <a:ext uri="{9D8B030D-6E8A-4147-A177-3AD203B41FA5}">
                      <a16:colId xmlns:a16="http://schemas.microsoft.com/office/drawing/2014/main" val="2749868017"/>
                    </a:ext>
                  </a:extLst>
                </a:gridCol>
              </a:tblGrid>
              <a:tr h="20598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Party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5991646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4177919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2722943634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3910026653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4119030078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499450"/>
                  </a:ext>
                </a:extLst>
              </a:tr>
            </a:tbl>
          </a:graphicData>
        </a:graphic>
      </p:graphicFrame>
      <p:sp>
        <p:nvSpPr>
          <p:cNvPr id="30" name="Rectangle 29">
            <a:extLst>
              <a:ext uri="{FF2B5EF4-FFF2-40B4-BE49-F238E27FC236}">
                <a16:creationId xmlns:a16="http://schemas.microsoft.com/office/drawing/2014/main" id="{588FA04C-E7B3-C943-B240-5B9AB3970287}"/>
              </a:ext>
            </a:extLst>
          </p:cNvPr>
          <p:cNvSpPr/>
          <p:nvPr/>
        </p:nvSpPr>
        <p:spPr>
          <a:xfrm>
            <a:off x="1372736" y="5534368"/>
            <a:ext cx="2519230" cy="32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2=Count(V2)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B2D48CDB-E2F1-C849-B11A-38EB8186B0B4}"/>
              </a:ext>
            </a:extLst>
          </p:cNvPr>
          <p:cNvCxnSpPr>
            <a:cxnSpLocks/>
            <a:stCxn id="24" idx="3"/>
            <a:endCxn id="30" idx="0"/>
          </p:cNvCxnSpPr>
          <p:nvPr/>
        </p:nvCxnSpPr>
        <p:spPr>
          <a:xfrm flipH="1">
            <a:off x="2632351" y="4880188"/>
            <a:ext cx="2252828" cy="654180"/>
          </a:xfrm>
          <a:prstGeom prst="bentConnector4">
            <a:avLst>
              <a:gd name="adj1" fmla="val -10147"/>
              <a:gd name="adj2" fmla="val 5964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44A4452-1BCF-9147-AF62-4BE66F459641}"/>
              </a:ext>
            </a:extLst>
          </p:cNvPr>
          <p:cNvGrpSpPr/>
          <p:nvPr/>
        </p:nvGrpSpPr>
        <p:grpSpPr>
          <a:xfrm>
            <a:off x="5051848" y="5320711"/>
            <a:ext cx="2286000" cy="502920"/>
            <a:chOff x="27059" y="3695982"/>
            <a:chExt cx="1813636" cy="504783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EE0FA26-41CB-0C48-AD63-A906E074297E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Count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E88177A-FE27-F848-9CEA-A5B4E84C03A1}"/>
                </a:ext>
              </a:extLst>
            </p:cNvPr>
            <p:cNvSpPr/>
            <p:nvPr/>
          </p:nvSpPr>
          <p:spPr>
            <a:xfrm>
              <a:off x="919937" y="3695982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3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AF96FFC-7EBD-C643-BBD3-DBCC821A9E30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Count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34D2B6E-58EC-7841-A0BC-A06780BACD44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2</a:t>
              </a: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8CE081A7-218A-1743-AE97-89DE49274458}"/>
              </a:ext>
            </a:extLst>
          </p:cNvPr>
          <p:cNvSpPr/>
          <p:nvPr/>
        </p:nvSpPr>
        <p:spPr>
          <a:xfrm>
            <a:off x="4228530" y="5540167"/>
            <a:ext cx="5373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Num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E38F370-0A3A-134D-B52F-C67D251C3731}"/>
              </a:ext>
            </a:extLst>
          </p:cNvPr>
          <p:cNvCxnSpPr>
            <a:cxnSpLocks/>
            <a:stCxn id="40" idx="3"/>
            <a:endCxn id="38" idx="1"/>
          </p:cNvCxnSpPr>
          <p:nvPr/>
        </p:nvCxnSpPr>
        <p:spPr>
          <a:xfrm>
            <a:off x="4765858" y="5694056"/>
            <a:ext cx="285990" cy="203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1D047B-2DA5-CD42-927E-0A98465D6B49}"/>
              </a:ext>
            </a:extLst>
          </p:cNvPr>
          <p:cNvCxnSpPr>
            <a:cxnSpLocks/>
            <a:stCxn id="30" idx="3"/>
            <a:endCxn id="40" idx="1"/>
          </p:cNvCxnSpPr>
          <p:nvPr/>
        </p:nvCxnSpPr>
        <p:spPr>
          <a:xfrm flipV="1">
            <a:off x="3891966" y="5694056"/>
            <a:ext cx="336564" cy="33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AE8472D0-6BFC-E745-86DA-2529B918C874}"/>
              </a:ext>
            </a:extLst>
          </p:cNvPr>
          <p:cNvSpPr/>
          <p:nvPr/>
        </p:nvSpPr>
        <p:spPr>
          <a:xfrm>
            <a:off x="6360211" y="4434186"/>
            <a:ext cx="1457018" cy="52862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D97631-062C-CF4B-9DCB-9371A4600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029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Latent Program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8CB47-B12D-DC40-83FC-1DA708297509}"/>
              </a:ext>
            </a:extLst>
          </p:cNvPr>
          <p:cNvSpPr txBox="1"/>
          <p:nvPr/>
        </p:nvSpPr>
        <p:spPr>
          <a:xfrm>
            <a:off x="1222979" y="2641402"/>
            <a:ext cx="579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more </a:t>
            </a:r>
            <a:r>
              <a:rPr lang="en-US" b="1" dirty="0"/>
              <a:t>democrats</a:t>
            </a:r>
            <a:r>
              <a:rPr lang="en-US" dirty="0"/>
              <a:t> than </a:t>
            </a:r>
            <a:r>
              <a:rPr lang="en-US" b="1" dirty="0"/>
              <a:t>republicans</a:t>
            </a:r>
            <a:r>
              <a:rPr lang="en-US" dirty="0"/>
              <a:t> in the election.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FDE772-CDB7-9E42-B2DA-2C4D1CE809BA}"/>
              </a:ext>
            </a:extLst>
          </p:cNvPr>
          <p:cNvSpPr/>
          <p:nvPr/>
        </p:nvSpPr>
        <p:spPr>
          <a:xfrm>
            <a:off x="2118424" y="3145696"/>
            <a:ext cx="3749040" cy="320040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Feature-based Entity Linking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2DDAB9-F536-AC4F-8BF6-5CB97AA27E11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992944" y="2953082"/>
            <a:ext cx="0" cy="192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ube 7">
            <a:extLst>
              <a:ext uri="{FF2B5EF4-FFF2-40B4-BE49-F238E27FC236}">
                <a16:creationId xmlns:a16="http://schemas.microsoft.com/office/drawing/2014/main" id="{3AEACF0E-2EA1-C942-868A-53101407A87B}"/>
              </a:ext>
            </a:extLst>
          </p:cNvPr>
          <p:cNvSpPr/>
          <p:nvPr/>
        </p:nvSpPr>
        <p:spPr>
          <a:xfrm>
            <a:off x="523158" y="4243467"/>
            <a:ext cx="1283445" cy="762876"/>
          </a:xfrm>
          <a:prstGeom prst="cube">
            <a:avLst/>
          </a:prstGeom>
          <a:solidFill>
            <a:srgbClr val="CFED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EFC17AD0-5416-1C46-A89D-F6BB1D038008}"/>
              </a:ext>
            </a:extLst>
          </p:cNvPr>
          <p:cNvCxnSpPr>
            <a:cxnSpLocks/>
            <a:stCxn id="6" idx="1"/>
            <a:endCxn id="8" idx="1"/>
          </p:cNvCxnSpPr>
          <p:nvPr/>
        </p:nvCxnSpPr>
        <p:spPr>
          <a:xfrm rot="10800000" flipV="1">
            <a:off x="1069522" y="3305716"/>
            <a:ext cx="1048903" cy="1128470"/>
          </a:xfrm>
          <a:prstGeom prst="curved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9193D7D-1799-574A-83D5-81D4A8E46BB9}"/>
              </a:ext>
            </a:extLst>
          </p:cNvPr>
          <p:cNvSpPr/>
          <p:nvPr/>
        </p:nvSpPr>
        <p:spPr>
          <a:xfrm rot="18488800">
            <a:off x="821448" y="3486612"/>
            <a:ext cx="812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Search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08F57B25-8B8F-5A49-B195-2130CC67A00F}"/>
              </a:ext>
            </a:extLst>
          </p:cNvPr>
          <p:cNvGraphicFramePr>
            <a:graphicFrameLocks noGrp="1"/>
          </p:cNvGraphicFramePr>
          <p:nvPr/>
        </p:nvGraphicFramePr>
        <p:xfrm>
          <a:off x="6581783" y="3390958"/>
          <a:ext cx="1219247" cy="154506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219247">
                  <a:extLst>
                    <a:ext uri="{9D8B030D-6E8A-4147-A177-3AD203B41FA5}">
                      <a16:colId xmlns:a16="http://schemas.microsoft.com/office/drawing/2014/main" val="2749868017"/>
                    </a:ext>
                  </a:extLst>
                </a:gridCol>
              </a:tblGrid>
              <a:tr h="20598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</a:rPr>
                        <a:t>Party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5991646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4177919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2722943634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democratic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3910026653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/>
                </a:tc>
                <a:extLst>
                  <a:ext uri="{0D108BD9-81ED-4DB2-BD59-A6C34878D82A}">
                    <a16:rowId xmlns:a16="http://schemas.microsoft.com/office/drawing/2014/main" val="4119030078"/>
                  </a:ext>
                </a:extLst>
              </a:tr>
              <a:tr h="205980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republican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verdana" charset="0"/>
                      </a:endParaRPr>
                    </a:p>
                  </a:txBody>
                  <a:tcPr marL="22075" marR="22075" marT="22075" marB="2207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499450"/>
                  </a:ext>
                </a:extLst>
              </a:tr>
            </a:tbl>
          </a:graphicData>
        </a:graphic>
      </p:graphicFrame>
      <p:grpSp>
        <p:nvGrpSpPr>
          <p:cNvPr id="35" name="Group 34">
            <a:extLst>
              <a:ext uri="{FF2B5EF4-FFF2-40B4-BE49-F238E27FC236}">
                <a16:creationId xmlns:a16="http://schemas.microsoft.com/office/drawing/2014/main" id="{E44A4452-1BCF-9147-AF62-4BE66F459641}"/>
              </a:ext>
            </a:extLst>
          </p:cNvPr>
          <p:cNvGrpSpPr/>
          <p:nvPr/>
        </p:nvGrpSpPr>
        <p:grpSpPr>
          <a:xfrm>
            <a:off x="2666457" y="4573048"/>
            <a:ext cx="2286000" cy="502920"/>
            <a:chOff x="27059" y="3695982"/>
            <a:chExt cx="1813636" cy="504783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EE0FA26-41CB-0C48-AD63-A906E074297E}"/>
                </a:ext>
              </a:extLst>
            </p:cNvPr>
            <p:cNvSpPr/>
            <p:nvPr/>
          </p:nvSpPr>
          <p:spPr>
            <a:xfrm>
              <a:off x="27059" y="3695982"/>
              <a:ext cx="89287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Count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E88177A-FE27-F848-9CEA-A5B4E84C03A1}"/>
                </a:ext>
              </a:extLst>
            </p:cNvPr>
            <p:cNvSpPr/>
            <p:nvPr/>
          </p:nvSpPr>
          <p:spPr>
            <a:xfrm>
              <a:off x="919937" y="3695982"/>
              <a:ext cx="92075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3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AF96FFC-7EBD-C643-BBD3-DBCC821A9E30}"/>
                </a:ext>
              </a:extLst>
            </p:cNvPr>
            <p:cNvSpPr/>
            <p:nvPr/>
          </p:nvSpPr>
          <p:spPr>
            <a:xfrm>
              <a:off x="27059" y="3944733"/>
              <a:ext cx="892928" cy="25603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Count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34D2B6E-58EC-7841-A0BC-A06780BACD44}"/>
                </a:ext>
              </a:extLst>
            </p:cNvPr>
            <p:cNvSpPr/>
            <p:nvPr/>
          </p:nvSpPr>
          <p:spPr>
            <a:xfrm>
              <a:off x="919987" y="3947519"/>
              <a:ext cx="920708" cy="2532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i="1" dirty="0"/>
                <a:t>2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800771F0-78A7-8C44-B955-EB60A43205EB}"/>
              </a:ext>
            </a:extLst>
          </p:cNvPr>
          <p:cNvSpPr/>
          <p:nvPr/>
        </p:nvSpPr>
        <p:spPr>
          <a:xfrm>
            <a:off x="1446125" y="5586781"/>
            <a:ext cx="2052449" cy="32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dk1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sz="1600" dirty="0"/>
              <a:t>Greater(3, 2)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362D3BC-B189-4348-ACC7-72DF82533890}"/>
              </a:ext>
            </a:extLst>
          </p:cNvPr>
          <p:cNvCxnSpPr>
            <a:cxnSpLocks/>
            <a:stCxn id="39" idx="3"/>
            <a:endCxn id="27" idx="0"/>
          </p:cNvCxnSpPr>
          <p:nvPr/>
        </p:nvCxnSpPr>
        <p:spPr>
          <a:xfrm flipH="1">
            <a:off x="2472350" y="4949813"/>
            <a:ext cx="2480107" cy="636968"/>
          </a:xfrm>
          <a:prstGeom prst="bentConnector4">
            <a:avLst>
              <a:gd name="adj1" fmla="val -9217"/>
              <a:gd name="adj2" fmla="val 5990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6CD8C134-3BF6-D840-B435-D223139F4594}"/>
              </a:ext>
            </a:extLst>
          </p:cNvPr>
          <p:cNvCxnSpPr>
            <a:cxnSpLocks/>
            <a:stCxn id="37" idx="3"/>
            <a:endCxn id="27" idx="0"/>
          </p:cNvCxnSpPr>
          <p:nvPr/>
        </p:nvCxnSpPr>
        <p:spPr>
          <a:xfrm flipH="1">
            <a:off x="2472350" y="4699204"/>
            <a:ext cx="2480107" cy="887577"/>
          </a:xfrm>
          <a:prstGeom prst="bentConnector4">
            <a:avLst>
              <a:gd name="adj1" fmla="val -9217"/>
              <a:gd name="adj2" fmla="val 7054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27B9F433-301C-7A49-B889-863B0C875C10}"/>
              </a:ext>
            </a:extLst>
          </p:cNvPr>
          <p:cNvSpPr/>
          <p:nvPr/>
        </p:nvSpPr>
        <p:spPr>
          <a:xfrm>
            <a:off x="4630956" y="5589195"/>
            <a:ext cx="1160508" cy="3165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i="1" dirty="0"/>
              <a:t>True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18172BD-A8FE-7044-89EC-88AC80F537A0}"/>
              </a:ext>
            </a:extLst>
          </p:cNvPr>
          <p:cNvSpPr/>
          <p:nvPr/>
        </p:nvSpPr>
        <p:spPr>
          <a:xfrm>
            <a:off x="3841028" y="5592776"/>
            <a:ext cx="5132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Bool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8E033BE-4EDC-5F4E-BD1F-2F3BA2A397BC}"/>
              </a:ext>
            </a:extLst>
          </p:cNvPr>
          <p:cNvCxnSpPr>
            <a:cxnSpLocks/>
            <a:stCxn id="45" idx="3"/>
            <a:endCxn id="48" idx="2"/>
          </p:cNvCxnSpPr>
          <p:nvPr/>
        </p:nvCxnSpPr>
        <p:spPr>
          <a:xfrm>
            <a:off x="5791464" y="5747474"/>
            <a:ext cx="397997" cy="2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EA7DD090-74B3-A340-9968-34534F6FBEFB}"/>
              </a:ext>
            </a:extLst>
          </p:cNvPr>
          <p:cNvSpPr/>
          <p:nvPr/>
        </p:nvSpPr>
        <p:spPr>
          <a:xfrm>
            <a:off x="6189461" y="5590405"/>
            <a:ext cx="1349501" cy="320087"/>
          </a:xfrm>
          <a:prstGeom prst="ellipse">
            <a:avLst/>
          </a:prstGeom>
          <a:solidFill>
            <a:srgbClr val="F4D1D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Entailed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2AAA050-F949-ED4D-918E-0B4E6133EDB5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3492441" y="5746665"/>
            <a:ext cx="348587" cy="380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C31906F-3FEB-A044-AF58-D5C65AE2C256}"/>
              </a:ext>
            </a:extLst>
          </p:cNvPr>
          <p:cNvCxnSpPr>
            <a:cxnSpLocks/>
            <a:stCxn id="46" idx="3"/>
          </p:cNvCxnSpPr>
          <p:nvPr/>
        </p:nvCxnSpPr>
        <p:spPr>
          <a:xfrm flipV="1">
            <a:off x="4354310" y="5746106"/>
            <a:ext cx="298013" cy="55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7CC28AF-949D-9441-ABD4-26BD15EB8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4203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Table-BERT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Scanning the Table</a:t>
            </a:r>
          </a:p>
        </p:txBody>
      </p:sp>
      <p:graphicFrame>
        <p:nvGraphicFramePr>
          <p:cNvPr id="26" name="Content Placeholder 3">
            <a:extLst>
              <a:ext uri="{FF2B5EF4-FFF2-40B4-BE49-F238E27FC236}">
                <a16:creationId xmlns:a16="http://schemas.microsoft.com/office/drawing/2014/main" id="{DCAB1DF6-28FE-2445-A179-7E11B085D0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9103224"/>
              </p:ext>
            </p:extLst>
          </p:nvPr>
        </p:nvGraphicFramePr>
        <p:xfrm>
          <a:off x="1994240" y="3036499"/>
          <a:ext cx="4286704" cy="14833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226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94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59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86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215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Game</a:t>
                      </a:r>
                      <a:endParaRPr lang="en-US" sz="1600" b="1" i="1" dirty="0"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Date</a:t>
                      </a:r>
                      <a:endParaRPr lang="en-US" sz="1600" b="1" i="1" dirty="0"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Opponent</a:t>
                      </a:r>
                      <a:endParaRPr lang="en-US" sz="1600" b="1" i="1" dirty="0"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Score</a:t>
                      </a:r>
                      <a:endParaRPr lang="en-US" sz="1600" b="1" i="1" dirty="0"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2152">
                <a:tc>
                  <a:txBody>
                    <a:bodyPr/>
                    <a:lstStyle/>
                    <a:p>
                      <a:pPr algn="ctr"/>
                      <a:r>
                        <a:rPr lang="uk-UA" sz="1600" kern="1200" dirty="0"/>
                        <a:t>51</a:t>
                      </a:r>
                      <a:endParaRPr lang="uk-UA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February 3 , 2009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Florida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3-4</a:t>
                      </a:r>
                      <a:endParaRPr lang="mr-IN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152">
                <a:tc>
                  <a:txBody>
                    <a:bodyPr/>
                    <a:lstStyle/>
                    <a:p>
                      <a:pPr algn="ctr"/>
                      <a:r>
                        <a:rPr lang="is-IS" sz="1600" kern="1200" dirty="0"/>
                        <a:t>52</a:t>
                      </a:r>
                      <a:endParaRPr lang="is-I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February 4 , 2009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Buffalo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0-5</a:t>
                      </a:r>
                      <a:endParaRPr lang="mr-IN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152"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53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February 7 , 2010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Montreal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5-2</a:t>
                      </a:r>
                      <a:endParaRPr lang="mr-IN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769EF6A-ECC2-6642-ADC4-1151639AB5FB}"/>
              </a:ext>
            </a:extLst>
          </p:cNvPr>
          <p:cNvCxnSpPr>
            <a:cxnSpLocks/>
          </p:cNvCxnSpPr>
          <p:nvPr/>
        </p:nvCxnSpPr>
        <p:spPr>
          <a:xfrm>
            <a:off x="2520682" y="3466709"/>
            <a:ext cx="3199449" cy="15640"/>
          </a:xfrm>
          <a:prstGeom prst="straightConnector1">
            <a:avLst/>
          </a:prstGeom>
          <a:ln w="25400">
            <a:solidFill>
              <a:srgbClr val="C00000"/>
            </a:solidFill>
            <a:prstDash val="dash"/>
            <a:headEnd w="sm" len="sm"/>
            <a:tailEnd type="arrow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B3A5832-F7A1-BF4B-AC07-FF26B2287AF5}"/>
              </a:ext>
            </a:extLst>
          </p:cNvPr>
          <p:cNvCxnSpPr>
            <a:cxnSpLocks/>
          </p:cNvCxnSpPr>
          <p:nvPr/>
        </p:nvCxnSpPr>
        <p:spPr>
          <a:xfrm>
            <a:off x="2561219" y="3848968"/>
            <a:ext cx="3158912" cy="0"/>
          </a:xfrm>
          <a:prstGeom prst="straightConnector1">
            <a:avLst/>
          </a:prstGeom>
          <a:ln w="25400">
            <a:solidFill>
              <a:srgbClr val="C00000"/>
            </a:solidFill>
            <a:prstDash val="dash"/>
            <a:headEnd w="sm" len="sm"/>
            <a:tailEnd type="arrow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7AA9C5D-64FA-054D-849F-2E4BD7BE859C}"/>
              </a:ext>
            </a:extLst>
          </p:cNvPr>
          <p:cNvCxnSpPr>
            <a:cxnSpLocks/>
          </p:cNvCxnSpPr>
          <p:nvPr/>
        </p:nvCxnSpPr>
        <p:spPr>
          <a:xfrm>
            <a:off x="2561219" y="4231448"/>
            <a:ext cx="3158912" cy="0"/>
          </a:xfrm>
          <a:prstGeom prst="straightConnector1">
            <a:avLst/>
          </a:prstGeom>
          <a:ln w="25400">
            <a:solidFill>
              <a:srgbClr val="C00000"/>
            </a:solidFill>
            <a:prstDash val="dash"/>
            <a:headEnd w="sm" len="sm"/>
            <a:tailEnd type="arrow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FDA0D9D-F472-484A-896E-0B6F61550976}"/>
              </a:ext>
            </a:extLst>
          </p:cNvPr>
          <p:cNvSpPr txBox="1"/>
          <p:nvPr/>
        </p:nvSpPr>
        <p:spPr>
          <a:xfrm>
            <a:off x="3269975" y="4665116"/>
            <a:ext cx="16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Horizontal Scan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9BB4F14-FD1E-734D-9415-B2A800C9B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6035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Table-BERT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Scanning the Table</a:t>
            </a:r>
          </a:p>
        </p:txBody>
      </p:sp>
      <p:graphicFrame>
        <p:nvGraphicFramePr>
          <p:cNvPr id="26" name="Content Placeholder 3">
            <a:extLst>
              <a:ext uri="{FF2B5EF4-FFF2-40B4-BE49-F238E27FC236}">
                <a16:creationId xmlns:a16="http://schemas.microsoft.com/office/drawing/2014/main" id="{DCAB1DF6-28FE-2445-A179-7E11B085D09D}"/>
              </a:ext>
            </a:extLst>
          </p:cNvPr>
          <p:cNvGraphicFramePr>
            <a:graphicFrameLocks/>
          </p:cNvGraphicFramePr>
          <p:nvPr/>
        </p:nvGraphicFramePr>
        <p:xfrm>
          <a:off x="1994240" y="3036499"/>
          <a:ext cx="4286704" cy="14833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226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94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59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86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215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Game</a:t>
                      </a:r>
                      <a:endParaRPr lang="en-US" sz="1600" b="1" i="1" dirty="0"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Date</a:t>
                      </a:r>
                      <a:endParaRPr lang="en-US" sz="1600" b="1" i="1" dirty="0"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Opponent</a:t>
                      </a:r>
                      <a:endParaRPr lang="en-US" sz="1600" b="1" i="1" dirty="0"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Score</a:t>
                      </a:r>
                      <a:endParaRPr lang="en-US" sz="1600" b="1" i="1" dirty="0"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2152">
                <a:tc>
                  <a:txBody>
                    <a:bodyPr/>
                    <a:lstStyle/>
                    <a:p>
                      <a:pPr algn="ctr"/>
                      <a:r>
                        <a:rPr lang="uk-UA" sz="1600" kern="1200" dirty="0"/>
                        <a:t>51</a:t>
                      </a:r>
                      <a:endParaRPr lang="uk-UA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February 3 , 2009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Florida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3-4</a:t>
                      </a:r>
                      <a:endParaRPr lang="mr-IN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152">
                <a:tc>
                  <a:txBody>
                    <a:bodyPr/>
                    <a:lstStyle/>
                    <a:p>
                      <a:pPr algn="ctr"/>
                      <a:r>
                        <a:rPr lang="is-IS" sz="1600" kern="1200" dirty="0"/>
                        <a:t>52</a:t>
                      </a:r>
                      <a:endParaRPr lang="is-I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February 4 , 2009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Buffalo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0-5</a:t>
                      </a:r>
                      <a:endParaRPr lang="mr-IN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152"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53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February 7 , 2010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Montreal</a:t>
                      </a:r>
                      <a:endParaRPr lang="en-US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/>
                        <a:t>5-2</a:t>
                      </a:r>
                      <a:endParaRPr lang="mr-IN" sz="1600" b="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769EF6A-ECC2-6642-ADC4-1151639AB5FB}"/>
              </a:ext>
            </a:extLst>
          </p:cNvPr>
          <p:cNvCxnSpPr>
            <a:cxnSpLocks/>
          </p:cNvCxnSpPr>
          <p:nvPr/>
        </p:nvCxnSpPr>
        <p:spPr>
          <a:xfrm>
            <a:off x="2520682" y="3466709"/>
            <a:ext cx="3199449" cy="15640"/>
          </a:xfrm>
          <a:prstGeom prst="straightConnector1">
            <a:avLst/>
          </a:prstGeom>
          <a:ln w="25400">
            <a:solidFill>
              <a:srgbClr val="C00000"/>
            </a:solidFill>
            <a:prstDash val="dash"/>
            <a:headEnd w="sm" len="sm"/>
            <a:tailEnd type="arrow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B3A5832-F7A1-BF4B-AC07-FF26B2287AF5}"/>
              </a:ext>
            </a:extLst>
          </p:cNvPr>
          <p:cNvCxnSpPr>
            <a:cxnSpLocks/>
          </p:cNvCxnSpPr>
          <p:nvPr/>
        </p:nvCxnSpPr>
        <p:spPr>
          <a:xfrm>
            <a:off x="2561219" y="3848968"/>
            <a:ext cx="3158912" cy="0"/>
          </a:xfrm>
          <a:prstGeom prst="straightConnector1">
            <a:avLst/>
          </a:prstGeom>
          <a:ln w="25400">
            <a:solidFill>
              <a:srgbClr val="C00000"/>
            </a:solidFill>
            <a:prstDash val="dash"/>
            <a:headEnd w="sm" len="sm"/>
            <a:tailEnd type="arrow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7AA9C5D-64FA-054D-849F-2E4BD7BE859C}"/>
              </a:ext>
            </a:extLst>
          </p:cNvPr>
          <p:cNvCxnSpPr>
            <a:cxnSpLocks/>
          </p:cNvCxnSpPr>
          <p:nvPr/>
        </p:nvCxnSpPr>
        <p:spPr>
          <a:xfrm>
            <a:off x="2561219" y="4231448"/>
            <a:ext cx="3158912" cy="0"/>
          </a:xfrm>
          <a:prstGeom prst="straightConnector1">
            <a:avLst/>
          </a:prstGeom>
          <a:ln w="25400">
            <a:solidFill>
              <a:srgbClr val="C00000"/>
            </a:solidFill>
            <a:prstDash val="dash"/>
            <a:headEnd w="sm" len="sm"/>
            <a:tailEnd type="arrow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FDA0D9D-F472-484A-896E-0B6F61550976}"/>
              </a:ext>
            </a:extLst>
          </p:cNvPr>
          <p:cNvSpPr txBox="1"/>
          <p:nvPr/>
        </p:nvSpPr>
        <p:spPr>
          <a:xfrm>
            <a:off x="3269975" y="4665116"/>
            <a:ext cx="16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Horizontal Scan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9BB4F14-FD1E-734D-9415-B2A800C9B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BE3093-99D5-1044-818B-143EB5B65143}"/>
              </a:ext>
            </a:extLst>
          </p:cNvPr>
          <p:cNvSpPr txBox="1"/>
          <p:nvPr/>
        </p:nvSpPr>
        <p:spPr>
          <a:xfrm>
            <a:off x="1290787" y="5248163"/>
            <a:ext cx="5693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Row one game is 51, date is February 3, 2009 … Row two </a:t>
            </a:r>
          </a:p>
          <a:p>
            <a:r>
              <a:rPr lang="en-US" dirty="0"/>
              <a:t>Game is 52, date is February 4, 2009, …  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E5D48782-38CB-B945-8CE4-418C54918EFA}"/>
              </a:ext>
            </a:extLst>
          </p:cNvPr>
          <p:cNvSpPr/>
          <p:nvPr/>
        </p:nvSpPr>
        <p:spPr>
          <a:xfrm>
            <a:off x="3782728" y="5034448"/>
            <a:ext cx="577516" cy="21371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317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Table-BERT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Template the table with natural language</a:t>
            </a:r>
          </a:p>
          <a:p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5E9394-59B9-8A4B-BBE6-B1E36EFF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27</a:t>
            </a:fld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A82268-67E8-594C-B334-99ADCBCC2B06}"/>
              </a:ext>
            </a:extLst>
          </p:cNvPr>
          <p:cNvSpPr/>
          <p:nvPr/>
        </p:nvSpPr>
        <p:spPr>
          <a:xfrm>
            <a:off x="3082327" y="4893440"/>
            <a:ext cx="623180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one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F2B51B7-83F9-E749-B0E0-40ACB619FBF7}"/>
              </a:ext>
            </a:extLst>
          </p:cNvPr>
          <p:cNvSpPr/>
          <p:nvPr/>
        </p:nvSpPr>
        <p:spPr>
          <a:xfrm>
            <a:off x="3705506" y="4893440"/>
            <a:ext cx="744159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game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ADE1C0B-7B57-9F49-9D01-FCD4B5858FDE}"/>
              </a:ext>
            </a:extLst>
          </p:cNvPr>
          <p:cNvSpPr/>
          <p:nvPr/>
        </p:nvSpPr>
        <p:spPr>
          <a:xfrm>
            <a:off x="4449665" y="4893440"/>
            <a:ext cx="568836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04ED7DD-E4E5-1A42-A723-3CFBFFEB4079}"/>
              </a:ext>
            </a:extLst>
          </p:cNvPr>
          <p:cNvSpPr/>
          <p:nvPr/>
        </p:nvSpPr>
        <p:spPr>
          <a:xfrm>
            <a:off x="4931346" y="4893440"/>
            <a:ext cx="475533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51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5EBAF2C-A2BC-5A4E-B9B7-BAE41BA35BAA}"/>
              </a:ext>
            </a:extLst>
          </p:cNvPr>
          <p:cNvSpPr/>
          <p:nvPr/>
        </p:nvSpPr>
        <p:spPr>
          <a:xfrm>
            <a:off x="5406880" y="4893440"/>
            <a:ext cx="273464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;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18B4E2E-D8D9-CD48-BBF7-048DB57E470A}"/>
              </a:ext>
            </a:extLst>
          </p:cNvPr>
          <p:cNvSpPr/>
          <p:nvPr/>
        </p:nvSpPr>
        <p:spPr>
          <a:xfrm>
            <a:off x="5674820" y="4893440"/>
            <a:ext cx="572804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date</a:t>
            </a:r>
            <a:endParaRPr lang="en-US" sz="14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53EE08-FCAC-8C4F-AF00-D668AD8AE6EB}"/>
              </a:ext>
            </a:extLst>
          </p:cNvPr>
          <p:cNvSpPr/>
          <p:nvPr/>
        </p:nvSpPr>
        <p:spPr>
          <a:xfrm>
            <a:off x="1708825" y="4893438"/>
            <a:ext cx="711651" cy="1920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[CLS]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6B60A7F-F15E-3A49-99E8-C03DE3852734}"/>
              </a:ext>
            </a:extLst>
          </p:cNvPr>
          <p:cNvSpPr/>
          <p:nvPr/>
        </p:nvSpPr>
        <p:spPr>
          <a:xfrm>
            <a:off x="6247625" y="4893440"/>
            <a:ext cx="365136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F2B8479-9E51-864A-8AEF-0186F3E00819}"/>
              </a:ext>
            </a:extLst>
          </p:cNvPr>
          <p:cNvSpPr/>
          <p:nvPr/>
        </p:nvSpPr>
        <p:spPr>
          <a:xfrm>
            <a:off x="6612758" y="4893438"/>
            <a:ext cx="1002389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February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B4464B4-9EF4-1944-92BF-7A79BC67D905}"/>
              </a:ext>
            </a:extLst>
          </p:cNvPr>
          <p:cNvSpPr/>
          <p:nvPr/>
        </p:nvSpPr>
        <p:spPr>
          <a:xfrm>
            <a:off x="7496298" y="4893440"/>
            <a:ext cx="429456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3</a:t>
            </a:r>
            <a:endParaRPr lang="en-US" sz="14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965502-C0CC-9546-AB9E-215C28FA6F15}"/>
              </a:ext>
            </a:extLst>
          </p:cNvPr>
          <p:cNvSpPr/>
          <p:nvPr/>
        </p:nvSpPr>
        <p:spPr>
          <a:xfrm>
            <a:off x="2416251" y="5161065"/>
            <a:ext cx="674032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DB37568-FC4E-4B4D-957C-4D9ED56E2253}"/>
              </a:ext>
            </a:extLst>
          </p:cNvPr>
          <p:cNvSpPr/>
          <p:nvPr/>
        </p:nvSpPr>
        <p:spPr>
          <a:xfrm>
            <a:off x="3087851" y="5161065"/>
            <a:ext cx="623180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48279D2-18DB-F44A-91F4-C00C6AFBE247}"/>
              </a:ext>
            </a:extLst>
          </p:cNvPr>
          <p:cNvSpPr/>
          <p:nvPr/>
        </p:nvSpPr>
        <p:spPr>
          <a:xfrm>
            <a:off x="3711030" y="5161065"/>
            <a:ext cx="744159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BA22289-B14A-FA4C-8B19-12009873178A}"/>
              </a:ext>
            </a:extLst>
          </p:cNvPr>
          <p:cNvSpPr/>
          <p:nvPr/>
        </p:nvSpPr>
        <p:spPr>
          <a:xfrm>
            <a:off x="4455189" y="5161065"/>
            <a:ext cx="568836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4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DECED9C-19CF-5340-93BA-AFFC0974FD9A}"/>
              </a:ext>
            </a:extLst>
          </p:cNvPr>
          <p:cNvSpPr/>
          <p:nvPr/>
        </p:nvSpPr>
        <p:spPr>
          <a:xfrm>
            <a:off x="4931346" y="5161065"/>
            <a:ext cx="470154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5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0921F5D-9490-A443-A716-302523DC82EF}"/>
              </a:ext>
            </a:extLst>
          </p:cNvPr>
          <p:cNvSpPr/>
          <p:nvPr/>
        </p:nvSpPr>
        <p:spPr>
          <a:xfrm>
            <a:off x="5401500" y="5161065"/>
            <a:ext cx="273320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6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73BF802-F6DC-5C4A-A846-7492345DC5A5}"/>
              </a:ext>
            </a:extLst>
          </p:cNvPr>
          <p:cNvSpPr/>
          <p:nvPr/>
        </p:nvSpPr>
        <p:spPr>
          <a:xfrm>
            <a:off x="5674820" y="5161065"/>
            <a:ext cx="578328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7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BDA12C2-D56B-C34A-A85A-B46FFB741DC1}"/>
              </a:ext>
            </a:extLst>
          </p:cNvPr>
          <p:cNvSpPr/>
          <p:nvPr/>
        </p:nvSpPr>
        <p:spPr>
          <a:xfrm>
            <a:off x="1704542" y="5161065"/>
            <a:ext cx="711651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BADEB29-37D4-7644-A27E-A0D41BB79AEC}"/>
              </a:ext>
            </a:extLst>
          </p:cNvPr>
          <p:cNvSpPr/>
          <p:nvPr/>
        </p:nvSpPr>
        <p:spPr>
          <a:xfrm>
            <a:off x="6253149" y="5161065"/>
            <a:ext cx="365136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8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F5F425B-82FD-624A-AB50-B9CDE7191AF5}"/>
              </a:ext>
            </a:extLst>
          </p:cNvPr>
          <p:cNvSpPr/>
          <p:nvPr/>
        </p:nvSpPr>
        <p:spPr>
          <a:xfrm>
            <a:off x="6618284" y="5161065"/>
            <a:ext cx="883480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9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E00CF78-EB21-9945-A59D-E2BF1A639DAC}"/>
              </a:ext>
            </a:extLst>
          </p:cNvPr>
          <p:cNvSpPr/>
          <p:nvPr/>
        </p:nvSpPr>
        <p:spPr>
          <a:xfrm>
            <a:off x="7501822" y="5161065"/>
            <a:ext cx="429456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10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6B48705-EF7F-4241-ABA6-73155E7A0F36}"/>
              </a:ext>
            </a:extLst>
          </p:cNvPr>
          <p:cNvSpPr txBox="1"/>
          <p:nvPr/>
        </p:nvSpPr>
        <p:spPr>
          <a:xfrm>
            <a:off x="905513" y="5135794"/>
            <a:ext cx="7725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Position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71FDE51-50D2-1D42-9D10-EE8D154A3D36}"/>
              </a:ext>
            </a:extLst>
          </p:cNvPr>
          <p:cNvSpPr txBox="1"/>
          <p:nvPr/>
        </p:nvSpPr>
        <p:spPr>
          <a:xfrm>
            <a:off x="1091462" y="4791139"/>
            <a:ext cx="586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Word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016E12B-1494-164F-8E64-EECA02D4761F}"/>
              </a:ext>
            </a:extLst>
          </p:cNvPr>
          <p:cNvCxnSpPr>
            <a:cxnSpLocks/>
          </p:cNvCxnSpPr>
          <p:nvPr/>
        </p:nvCxnSpPr>
        <p:spPr>
          <a:xfrm>
            <a:off x="1045510" y="4729628"/>
            <a:ext cx="70648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E83135A-4B3F-C44B-82A6-F2CB7AACD3A7}"/>
              </a:ext>
            </a:extLst>
          </p:cNvPr>
          <p:cNvCxnSpPr>
            <a:cxnSpLocks/>
          </p:cNvCxnSpPr>
          <p:nvPr/>
        </p:nvCxnSpPr>
        <p:spPr>
          <a:xfrm flipV="1">
            <a:off x="1075198" y="5449630"/>
            <a:ext cx="7035132" cy="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C7B4713E-F86E-3443-B0AB-E70A53D1C68D}"/>
              </a:ext>
            </a:extLst>
          </p:cNvPr>
          <p:cNvSpPr/>
          <p:nvPr/>
        </p:nvSpPr>
        <p:spPr>
          <a:xfrm>
            <a:off x="2422253" y="4893439"/>
            <a:ext cx="660073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row</a:t>
            </a:r>
          </a:p>
        </p:txBody>
      </p:sp>
    </p:spTree>
    <p:extLst>
      <p:ext uri="{BB962C8B-B14F-4D97-AF65-F5344CB8AC3E}">
        <p14:creationId xmlns:p14="http://schemas.microsoft.com/office/powerpoint/2010/main" val="14799064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Table-BERT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Concatenate the statement</a:t>
            </a:r>
          </a:p>
          <a:p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5E9394-59B9-8A4B-BBE6-B1E36EFF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28</a:t>
            </a:fld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A82268-67E8-594C-B334-99ADCBCC2B06}"/>
              </a:ext>
            </a:extLst>
          </p:cNvPr>
          <p:cNvSpPr/>
          <p:nvPr/>
        </p:nvSpPr>
        <p:spPr>
          <a:xfrm>
            <a:off x="3082327" y="4893440"/>
            <a:ext cx="623180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one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F2B51B7-83F9-E749-B0E0-40ACB619FBF7}"/>
              </a:ext>
            </a:extLst>
          </p:cNvPr>
          <p:cNvSpPr/>
          <p:nvPr/>
        </p:nvSpPr>
        <p:spPr>
          <a:xfrm>
            <a:off x="3705506" y="4893440"/>
            <a:ext cx="744159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game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53EE08-FCAC-8C4F-AF00-D668AD8AE6EB}"/>
              </a:ext>
            </a:extLst>
          </p:cNvPr>
          <p:cNvSpPr/>
          <p:nvPr/>
        </p:nvSpPr>
        <p:spPr>
          <a:xfrm>
            <a:off x="1708825" y="4893438"/>
            <a:ext cx="711651" cy="1920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[CLS]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965502-C0CC-9546-AB9E-215C28FA6F15}"/>
              </a:ext>
            </a:extLst>
          </p:cNvPr>
          <p:cNvSpPr/>
          <p:nvPr/>
        </p:nvSpPr>
        <p:spPr>
          <a:xfrm>
            <a:off x="2416251" y="5161065"/>
            <a:ext cx="674032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DB37568-FC4E-4B4D-957C-4D9ED56E2253}"/>
              </a:ext>
            </a:extLst>
          </p:cNvPr>
          <p:cNvSpPr/>
          <p:nvPr/>
        </p:nvSpPr>
        <p:spPr>
          <a:xfrm>
            <a:off x="3087851" y="5161065"/>
            <a:ext cx="623180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48279D2-18DB-F44A-91F4-C00C6AFBE247}"/>
              </a:ext>
            </a:extLst>
          </p:cNvPr>
          <p:cNvSpPr/>
          <p:nvPr/>
        </p:nvSpPr>
        <p:spPr>
          <a:xfrm>
            <a:off x="3711030" y="5161065"/>
            <a:ext cx="744159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BDA12C2-D56B-C34A-A85A-B46FFB741DC1}"/>
              </a:ext>
            </a:extLst>
          </p:cNvPr>
          <p:cNvSpPr/>
          <p:nvPr/>
        </p:nvSpPr>
        <p:spPr>
          <a:xfrm>
            <a:off x="1704542" y="5161065"/>
            <a:ext cx="711651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6B48705-EF7F-4241-ABA6-73155E7A0F36}"/>
              </a:ext>
            </a:extLst>
          </p:cNvPr>
          <p:cNvSpPr txBox="1"/>
          <p:nvPr/>
        </p:nvSpPr>
        <p:spPr>
          <a:xfrm>
            <a:off x="905513" y="5135794"/>
            <a:ext cx="7725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Position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71FDE51-50D2-1D42-9D10-EE8D154A3D36}"/>
              </a:ext>
            </a:extLst>
          </p:cNvPr>
          <p:cNvSpPr txBox="1"/>
          <p:nvPr/>
        </p:nvSpPr>
        <p:spPr>
          <a:xfrm>
            <a:off x="1091462" y="4791139"/>
            <a:ext cx="586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Word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016E12B-1494-164F-8E64-EECA02D4761F}"/>
              </a:ext>
            </a:extLst>
          </p:cNvPr>
          <p:cNvCxnSpPr>
            <a:cxnSpLocks/>
          </p:cNvCxnSpPr>
          <p:nvPr/>
        </p:nvCxnSpPr>
        <p:spPr>
          <a:xfrm>
            <a:off x="1045510" y="4729628"/>
            <a:ext cx="70648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E83135A-4B3F-C44B-82A6-F2CB7AACD3A7}"/>
              </a:ext>
            </a:extLst>
          </p:cNvPr>
          <p:cNvCxnSpPr>
            <a:cxnSpLocks/>
          </p:cNvCxnSpPr>
          <p:nvPr/>
        </p:nvCxnSpPr>
        <p:spPr>
          <a:xfrm flipV="1">
            <a:off x="1075198" y="5449630"/>
            <a:ext cx="7035132" cy="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C7B4713E-F86E-3443-B0AB-E70A53D1C68D}"/>
              </a:ext>
            </a:extLst>
          </p:cNvPr>
          <p:cNvSpPr/>
          <p:nvPr/>
        </p:nvSpPr>
        <p:spPr>
          <a:xfrm>
            <a:off x="2422253" y="4893439"/>
            <a:ext cx="660073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row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868AA1F-0927-1B46-BC6E-5D1EEB7C29C5}"/>
              </a:ext>
            </a:extLst>
          </p:cNvPr>
          <p:cNvSpPr/>
          <p:nvPr/>
        </p:nvSpPr>
        <p:spPr>
          <a:xfrm>
            <a:off x="6679483" y="4906892"/>
            <a:ext cx="623180" cy="19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the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1039F49-57D5-2448-A0F4-1054880F5298}"/>
              </a:ext>
            </a:extLst>
          </p:cNvPr>
          <p:cNvSpPr/>
          <p:nvPr/>
        </p:nvSpPr>
        <p:spPr>
          <a:xfrm>
            <a:off x="7302662" y="4906892"/>
            <a:ext cx="744159" cy="19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game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5D5E467-27AD-E74E-A88F-879938802F2D}"/>
              </a:ext>
            </a:extLst>
          </p:cNvPr>
          <p:cNvSpPr/>
          <p:nvPr/>
        </p:nvSpPr>
        <p:spPr>
          <a:xfrm>
            <a:off x="5305981" y="4906890"/>
            <a:ext cx="711651" cy="1920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[SEP]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4646AA2-F252-BC47-B7D2-0FEBE3582397}"/>
              </a:ext>
            </a:extLst>
          </p:cNvPr>
          <p:cNvSpPr/>
          <p:nvPr/>
        </p:nvSpPr>
        <p:spPr>
          <a:xfrm>
            <a:off x="6013407" y="5174517"/>
            <a:ext cx="674032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11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01738E-4B46-DB4C-9AFE-03683AC08F4B}"/>
              </a:ext>
            </a:extLst>
          </p:cNvPr>
          <p:cNvSpPr/>
          <p:nvPr/>
        </p:nvSpPr>
        <p:spPr>
          <a:xfrm>
            <a:off x="6685007" y="5174517"/>
            <a:ext cx="623180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12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B388B77-C0B1-474F-8836-A1CED56322FC}"/>
              </a:ext>
            </a:extLst>
          </p:cNvPr>
          <p:cNvSpPr/>
          <p:nvPr/>
        </p:nvSpPr>
        <p:spPr>
          <a:xfrm>
            <a:off x="7308186" y="5174517"/>
            <a:ext cx="744159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13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1DC74D4-8951-B74E-884D-48605057DB6D}"/>
              </a:ext>
            </a:extLst>
          </p:cNvPr>
          <p:cNvSpPr/>
          <p:nvPr/>
        </p:nvSpPr>
        <p:spPr>
          <a:xfrm>
            <a:off x="5301698" y="5174517"/>
            <a:ext cx="711651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9CD3AA1-5F7B-2542-AC65-CD92326A2ACC}"/>
              </a:ext>
            </a:extLst>
          </p:cNvPr>
          <p:cNvSpPr/>
          <p:nvPr/>
        </p:nvSpPr>
        <p:spPr>
          <a:xfrm>
            <a:off x="6019409" y="4906891"/>
            <a:ext cx="660073" cy="19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11CB59-C07A-FC41-AD47-0C7822C72DB2}"/>
              </a:ext>
            </a:extLst>
          </p:cNvPr>
          <p:cNvSpPr txBox="1"/>
          <p:nvPr/>
        </p:nvSpPr>
        <p:spPr>
          <a:xfrm>
            <a:off x="2416193" y="544357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AA5864-D196-AD46-A2D2-08313A1673F9}"/>
              </a:ext>
            </a:extLst>
          </p:cNvPr>
          <p:cNvSpPr txBox="1"/>
          <p:nvPr/>
        </p:nvSpPr>
        <p:spPr>
          <a:xfrm>
            <a:off x="6112660" y="544209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Statement</a:t>
            </a:r>
          </a:p>
        </p:txBody>
      </p:sp>
    </p:spTree>
    <p:extLst>
      <p:ext uri="{BB962C8B-B14F-4D97-AF65-F5344CB8AC3E}">
        <p14:creationId xmlns:p14="http://schemas.microsoft.com/office/powerpoint/2010/main" val="26325869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Table-BERT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BERT NLI Framework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DAE8D3C-0CDD-FB45-B9D4-E3136A5C8428}"/>
              </a:ext>
            </a:extLst>
          </p:cNvPr>
          <p:cNvSpPr/>
          <p:nvPr/>
        </p:nvSpPr>
        <p:spPr>
          <a:xfrm>
            <a:off x="1773239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D2D70C3-BE05-1447-AC41-F2CBEE133459}"/>
              </a:ext>
            </a:extLst>
          </p:cNvPr>
          <p:cNvSpPr/>
          <p:nvPr/>
        </p:nvSpPr>
        <p:spPr>
          <a:xfrm>
            <a:off x="2510908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AFB3C17-8BED-C94B-97F2-7D565B0182D0}"/>
              </a:ext>
            </a:extLst>
          </p:cNvPr>
          <p:cNvSpPr/>
          <p:nvPr/>
        </p:nvSpPr>
        <p:spPr>
          <a:xfrm>
            <a:off x="3290502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7E83567-4399-804C-96B7-5A72CB5FFDF0}"/>
              </a:ext>
            </a:extLst>
          </p:cNvPr>
          <p:cNvSpPr/>
          <p:nvPr/>
        </p:nvSpPr>
        <p:spPr>
          <a:xfrm>
            <a:off x="4042916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E17B1A8-431A-144E-ACA2-B4D161CFDBC1}"/>
              </a:ext>
            </a:extLst>
          </p:cNvPr>
          <p:cNvSpPr/>
          <p:nvPr/>
        </p:nvSpPr>
        <p:spPr>
          <a:xfrm>
            <a:off x="4780585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3C621B60-FCEE-E047-B9DD-2E6B2262A8B6}"/>
              </a:ext>
            </a:extLst>
          </p:cNvPr>
          <p:cNvSpPr/>
          <p:nvPr/>
        </p:nvSpPr>
        <p:spPr>
          <a:xfrm>
            <a:off x="5370847" y="4362089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0222C0B-746E-8941-ABA4-E99FEF65BE25}"/>
              </a:ext>
            </a:extLst>
          </p:cNvPr>
          <p:cNvSpPr/>
          <p:nvPr/>
        </p:nvSpPr>
        <p:spPr>
          <a:xfrm>
            <a:off x="6004946" y="4376482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E6A16AA4-C1D7-BA41-9FFA-3FC5E2FC4FB0}"/>
              </a:ext>
            </a:extLst>
          </p:cNvPr>
          <p:cNvSpPr/>
          <p:nvPr/>
        </p:nvSpPr>
        <p:spPr>
          <a:xfrm>
            <a:off x="2416193" y="3717329"/>
            <a:ext cx="3607403" cy="4261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12-Layer BERT-Base Model</a:t>
            </a:r>
          </a:p>
        </p:txBody>
      </p: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58E356D8-CCDC-4849-8D1E-A114F7E1480B}"/>
              </a:ext>
            </a:extLst>
          </p:cNvPr>
          <p:cNvCxnSpPr>
            <a:cxnSpLocks/>
            <a:stCxn id="33" idx="0"/>
            <a:endCxn id="47" idx="2"/>
          </p:cNvCxnSpPr>
          <p:nvPr/>
        </p:nvCxnSpPr>
        <p:spPr>
          <a:xfrm rot="5400000" flipH="1" flipV="1">
            <a:off x="2974048" y="3116509"/>
            <a:ext cx="218888" cy="227280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779E72DE-027E-F043-AD8E-F6F11C95BEF4}"/>
              </a:ext>
            </a:extLst>
          </p:cNvPr>
          <p:cNvCxnSpPr>
            <a:cxnSpLocks/>
            <a:stCxn id="63" idx="0"/>
            <a:endCxn id="47" idx="2"/>
          </p:cNvCxnSpPr>
          <p:nvPr/>
        </p:nvCxnSpPr>
        <p:spPr>
          <a:xfrm rot="16200000" flipV="1">
            <a:off x="5399248" y="2964115"/>
            <a:ext cx="239294" cy="25980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20492E81-0A94-E34D-843A-AC6C51E551E0}"/>
              </a:ext>
            </a:extLst>
          </p:cNvPr>
          <p:cNvCxnSpPr>
            <a:cxnSpLocks/>
            <a:stCxn id="47" idx="0"/>
            <a:endCxn id="62" idx="4"/>
          </p:cNvCxnSpPr>
          <p:nvPr/>
        </p:nvCxnSpPr>
        <p:spPr>
          <a:xfrm rot="16200000" flipV="1">
            <a:off x="4133256" y="3630689"/>
            <a:ext cx="172393" cy="887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AB52174-47F4-5648-A870-BBBAE03D535A}"/>
              </a:ext>
            </a:extLst>
          </p:cNvPr>
          <p:cNvCxnSpPr>
            <a:endCxn id="33" idx="4"/>
          </p:cNvCxnSpPr>
          <p:nvPr/>
        </p:nvCxnSpPr>
        <p:spPr>
          <a:xfrm flipV="1">
            <a:off x="1947088" y="4564236"/>
            <a:ext cx="1" cy="165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860290A-1ABD-A44B-A331-E5CC730CCFDF}"/>
              </a:ext>
            </a:extLst>
          </p:cNvPr>
          <p:cNvCxnSpPr>
            <a:endCxn id="39" idx="4"/>
          </p:cNvCxnSpPr>
          <p:nvPr/>
        </p:nvCxnSpPr>
        <p:spPr>
          <a:xfrm flipV="1">
            <a:off x="2684758" y="4564236"/>
            <a:ext cx="0" cy="185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8239F2A-054A-024C-BD36-882A45E7CE8E}"/>
              </a:ext>
            </a:extLst>
          </p:cNvPr>
          <p:cNvCxnSpPr>
            <a:endCxn id="40" idx="4"/>
          </p:cNvCxnSpPr>
          <p:nvPr/>
        </p:nvCxnSpPr>
        <p:spPr>
          <a:xfrm flipV="1">
            <a:off x="3462594" y="4564236"/>
            <a:ext cx="1758" cy="1573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EF67B41-311F-514A-8261-A70ED1941151}"/>
              </a:ext>
            </a:extLst>
          </p:cNvPr>
          <p:cNvCxnSpPr>
            <a:endCxn id="41" idx="4"/>
          </p:cNvCxnSpPr>
          <p:nvPr/>
        </p:nvCxnSpPr>
        <p:spPr>
          <a:xfrm flipV="1">
            <a:off x="4216181" y="4564236"/>
            <a:ext cx="585" cy="165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5163197-DDA8-7047-810E-C84EA2F746C6}"/>
              </a:ext>
            </a:extLst>
          </p:cNvPr>
          <p:cNvCxnSpPr>
            <a:endCxn id="44" idx="4"/>
          </p:cNvCxnSpPr>
          <p:nvPr/>
        </p:nvCxnSpPr>
        <p:spPr>
          <a:xfrm flipV="1">
            <a:off x="4954435" y="4564236"/>
            <a:ext cx="0" cy="1629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A4DCA69-C009-7B46-B6CB-9D5CC8764D47}"/>
              </a:ext>
            </a:extLst>
          </p:cNvPr>
          <p:cNvCxnSpPr>
            <a:endCxn id="45" idx="4"/>
          </p:cNvCxnSpPr>
          <p:nvPr/>
        </p:nvCxnSpPr>
        <p:spPr>
          <a:xfrm flipV="1">
            <a:off x="5535656" y="4563969"/>
            <a:ext cx="0" cy="1575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CC179A-87D4-9D48-8D88-32DE70814162}"/>
              </a:ext>
            </a:extLst>
          </p:cNvPr>
          <p:cNvCxnSpPr>
            <a:cxnSpLocks/>
          </p:cNvCxnSpPr>
          <p:nvPr/>
        </p:nvCxnSpPr>
        <p:spPr>
          <a:xfrm flipV="1">
            <a:off x="6174756" y="4563969"/>
            <a:ext cx="1793" cy="1575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B957033F-BF38-C54C-AEB2-20CF7D31BF88}"/>
              </a:ext>
            </a:extLst>
          </p:cNvPr>
          <p:cNvSpPr/>
          <p:nvPr/>
        </p:nvSpPr>
        <p:spPr>
          <a:xfrm>
            <a:off x="3607741" y="3282556"/>
            <a:ext cx="1222533" cy="26238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Label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DF58A52E-8D5F-9F44-BB9D-79FD4E1D576B}"/>
              </a:ext>
            </a:extLst>
          </p:cNvPr>
          <p:cNvSpPr/>
          <p:nvPr/>
        </p:nvSpPr>
        <p:spPr>
          <a:xfrm>
            <a:off x="6644045" y="4382762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280F9D5-AE5A-FC4B-8E09-911EE5C65F9E}"/>
              </a:ext>
            </a:extLst>
          </p:cNvPr>
          <p:cNvCxnSpPr>
            <a:cxnSpLocks/>
          </p:cNvCxnSpPr>
          <p:nvPr/>
        </p:nvCxnSpPr>
        <p:spPr>
          <a:xfrm flipV="1">
            <a:off x="6813855" y="4570249"/>
            <a:ext cx="1793" cy="1575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F4CF9AB-D641-2342-AA32-DCAFA6079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29</a:t>
            </a:fld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31659E1-0368-7E48-845E-25C975BEBA7A}"/>
              </a:ext>
            </a:extLst>
          </p:cNvPr>
          <p:cNvSpPr/>
          <p:nvPr/>
        </p:nvSpPr>
        <p:spPr>
          <a:xfrm>
            <a:off x="3082327" y="4893440"/>
            <a:ext cx="623180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one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B522C52-36B2-4B4C-B833-6F644E88BA50}"/>
              </a:ext>
            </a:extLst>
          </p:cNvPr>
          <p:cNvSpPr/>
          <p:nvPr/>
        </p:nvSpPr>
        <p:spPr>
          <a:xfrm>
            <a:off x="3705506" y="4893440"/>
            <a:ext cx="744159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game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8E3C523-035A-6E4F-80FE-13361D18B677}"/>
              </a:ext>
            </a:extLst>
          </p:cNvPr>
          <p:cNvSpPr/>
          <p:nvPr/>
        </p:nvSpPr>
        <p:spPr>
          <a:xfrm>
            <a:off x="1708825" y="4893438"/>
            <a:ext cx="711651" cy="1920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[CLS]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2D6C987-66B3-CB44-AF81-4D22FAEFAC19}"/>
              </a:ext>
            </a:extLst>
          </p:cNvPr>
          <p:cNvSpPr/>
          <p:nvPr/>
        </p:nvSpPr>
        <p:spPr>
          <a:xfrm>
            <a:off x="2416251" y="5161065"/>
            <a:ext cx="674032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6C482C9-32D9-5740-916A-3691CBCC1793}"/>
              </a:ext>
            </a:extLst>
          </p:cNvPr>
          <p:cNvSpPr/>
          <p:nvPr/>
        </p:nvSpPr>
        <p:spPr>
          <a:xfrm>
            <a:off x="3087851" y="5161065"/>
            <a:ext cx="623180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FBC55CD-2DF1-0E42-AC4B-29EA7E0E5E7D}"/>
              </a:ext>
            </a:extLst>
          </p:cNvPr>
          <p:cNvSpPr/>
          <p:nvPr/>
        </p:nvSpPr>
        <p:spPr>
          <a:xfrm>
            <a:off x="3711030" y="5161065"/>
            <a:ext cx="744159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13A28A0-0A0B-AC45-B462-B0230CEFB801}"/>
              </a:ext>
            </a:extLst>
          </p:cNvPr>
          <p:cNvSpPr/>
          <p:nvPr/>
        </p:nvSpPr>
        <p:spPr>
          <a:xfrm>
            <a:off x="1704542" y="5161065"/>
            <a:ext cx="711651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0525E4A-C986-5F4B-B0B0-91676EF8AAC6}"/>
              </a:ext>
            </a:extLst>
          </p:cNvPr>
          <p:cNvSpPr txBox="1"/>
          <p:nvPr/>
        </p:nvSpPr>
        <p:spPr>
          <a:xfrm>
            <a:off x="905513" y="5135794"/>
            <a:ext cx="7725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Position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E3AF949-0232-4A4B-97C8-9CAC06C30269}"/>
              </a:ext>
            </a:extLst>
          </p:cNvPr>
          <p:cNvSpPr txBox="1"/>
          <p:nvPr/>
        </p:nvSpPr>
        <p:spPr>
          <a:xfrm>
            <a:off x="1091462" y="4791139"/>
            <a:ext cx="586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Word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2B9BB9C-37A0-F840-9B6A-3B483548F539}"/>
              </a:ext>
            </a:extLst>
          </p:cNvPr>
          <p:cNvCxnSpPr>
            <a:cxnSpLocks/>
          </p:cNvCxnSpPr>
          <p:nvPr/>
        </p:nvCxnSpPr>
        <p:spPr>
          <a:xfrm>
            <a:off x="1045510" y="4729628"/>
            <a:ext cx="70648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BA7967EA-967E-8C40-A5DB-F14C08493C62}"/>
              </a:ext>
            </a:extLst>
          </p:cNvPr>
          <p:cNvCxnSpPr>
            <a:cxnSpLocks/>
          </p:cNvCxnSpPr>
          <p:nvPr/>
        </p:nvCxnSpPr>
        <p:spPr>
          <a:xfrm flipV="1">
            <a:off x="1075198" y="5449630"/>
            <a:ext cx="7035132" cy="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C056208E-8C21-9E44-A83F-54B5E692754C}"/>
              </a:ext>
            </a:extLst>
          </p:cNvPr>
          <p:cNvSpPr/>
          <p:nvPr/>
        </p:nvSpPr>
        <p:spPr>
          <a:xfrm>
            <a:off x="2422253" y="4893439"/>
            <a:ext cx="660073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row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BE366E6-BC65-BA46-A8EB-B6A6654B642F}"/>
              </a:ext>
            </a:extLst>
          </p:cNvPr>
          <p:cNvSpPr/>
          <p:nvPr/>
        </p:nvSpPr>
        <p:spPr>
          <a:xfrm>
            <a:off x="6679483" y="4906892"/>
            <a:ext cx="623180" cy="19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5A60A2A-78E4-BD43-B5AC-DA7EDD148FFC}"/>
              </a:ext>
            </a:extLst>
          </p:cNvPr>
          <p:cNvSpPr/>
          <p:nvPr/>
        </p:nvSpPr>
        <p:spPr>
          <a:xfrm>
            <a:off x="7302662" y="4906892"/>
            <a:ext cx="744159" cy="19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game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A65274E-341A-FD48-A1BA-102C59B1DCF6}"/>
              </a:ext>
            </a:extLst>
          </p:cNvPr>
          <p:cNvSpPr/>
          <p:nvPr/>
        </p:nvSpPr>
        <p:spPr>
          <a:xfrm>
            <a:off x="5305981" y="4906890"/>
            <a:ext cx="711651" cy="1920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[SEP]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6FEE989-3FE6-1E4F-B90D-31F4EEF28F4E}"/>
              </a:ext>
            </a:extLst>
          </p:cNvPr>
          <p:cNvSpPr/>
          <p:nvPr/>
        </p:nvSpPr>
        <p:spPr>
          <a:xfrm>
            <a:off x="6013407" y="5174517"/>
            <a:ext cx="674032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11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3F33A32-5EE9-D74C-A01F-A9496317319E}"/>
              </a:ext>
            </a:extLst>
          </p:cNvPr>
          <p:cNvSpPr/>
          <p:nvPr/>
        </p:nvSpPr>
        <p:spPr>
          <a:xfrm>
            <a:off x="6685007" y="5174517"/>
            <a:ext cx="623180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12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3BFAD35-FBA1-7645-AF97-0DB36397A54F}"/>
              </a:ext>
            </a:extLst>
          </p:cNvPr>
          <p:cNvSpPr/>
          <p:nvPr/>
        </p:nvSpPr>
        <p:spPr>
          <a:xfrm>
            <a:off x="7308186" y="5174517"/>
            <a:ext cx="744159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13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9B02D81-8F4C-0849-8BD0-4DF8C9F250EE}"/>
              </a:ext>
            </a:extLst>
          </p:cNvPr>
          <p:cNvSpPr/>
          <p:nvPr/>
        </p:nvSpPr>
        <p:spPr>
          <a:xfrm>
            <a:off x="5301698" y="5174517"/>
            <a:ext cx="711651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4AE259E-62BC-4442-8C1F-F1BFDFAF3219}"/>
              </a:ext>
            </a:extLst>
          </p:cNvPr>
          <p:cNvSpPr/>
          <p:nvPr/>
        </p:nvSpPr>
        <p:spPr>
          <a:xfrm>
            <a:off x="6019409" y="4906891"/>
            <a:ext cx="660073" cy="19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in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A5C0043-8E80-0248-BC83-D4C64220E3F7}"/>
              </a:ext>
            </a:extLst>
          </p:cNvPr>
          <p:cNvSpPr txBox="1"/>
          <p:nvPr/>
        </p:nvSpPr>
        <p:spPr>
          <a:xfrm>
            <a:off x="2416193" y="544357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A0E85A2-26FA-2E48-A972-B7EC77549E76}"/>
              </a:ext>
            </a:extLst>
          </p:cNvPr>
          <p:cNvSpPr txBox="1"/>
          <p:nvPr/>
        </p:nvSpPr>
        <p:spPr>
          <a:xfrm>
            <a:off x="6112660" y="544209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Statement</a:t>
            </a:r>
          </a:p>
        </p:txBody>
      </p:sp>
    </p:spTree>
    <p:extLst>
      <p:ext uri="{BB962C8B-B14F-4D97-AF65-F5344CB8AC3E}">
        <p14:creationId xmlns:p14="http://schemas.microsoft.com/office/powerpoint/2010/main" val="3427349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1FB6D-E648-724B-8564-C7A285638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Recognizing Textual Entailment (Dagan et al. 2006)</a:t>
            </a:r>
          </a:p>
          <a:p>
            <a:pPr lvl="1"/>
            <a:r>
              <a:rPr lang="en-US" dirty="0"/>
              <a:t>Recognizing containment relationship.</a:t>
            </a:r>
          </a:p>
          <a:p>
            <a:r>
              <a:rPr lang="en-US" dirty="0"/>
              <a:t>Natural Language Inference (Bowman et al. 2015)</a:t>
            </a:r>
          </a:p>
          <a:p>
            <a:pPr lvl="1"/>
            <a:r>
              <a:rPr lang="en-US" dirty="0"/>
              <a:t>Recognizing inference relationship.</a:t>
            </a:r>
          </a:p>
          <a:p>
            <a:r>
              <a:rPr lang="en-US" dirty="0"/>
              <a:t>Fact Checking (Thorne et al. 2018)</a:t>
            </a:r>
          </a:p>
          <a:p>
            <a:pPr lvl="1"/>
            <a:r>
              <a:rPr lang="en-US" dirty="0"/>
              <a:t>Verify claims based on whole Wikipedia</a:t>
            </a:r>
          </a:p>
          <a:p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4940433-52B8-B940-BFC7-D80605D9A5C1}"/>
              </a:ext>
            </a:extLst>
          </p:cNvPr>
          <p:cNvSpPr/>
          <p:nvPr/>
        </p:nvSpPr>
        <p:spPr>
          <a:xfrm>
            <a:off x="5368413" y="5636481"/>
            <a:ext cx="2247654" cy="376810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Textual Hypothesis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37A65F-A804-EE4B-893F-B288210A3175}"/>
              </a:ext>
            </a:extLst>
          </p:cNvPr>
          <p:cNvSpPr/>
          <p:nvPr/>
        </p:nvSpPr>
        <p:spPr>
          <a:xfrm>
            <a:off x="3278895" y="5509307"/>
            <a:ext cx="19978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Entailed/</a:t>
            </a:r>
          </a:p>
          <a:p>
            <a:pPr algn="ctr"/>
            <a:r>
              <a:rPr lang="en-US" dirty="0"/>
              <a:t>Refuted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54D8E01-3092-3A4A-9421-A4B107AA8A3A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3193803" y="5832474"/>
            <a:ext cx="2132656" cy="6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1CD185-BA07-4C47-821E-058CEC5140DA}"/>
              </a:ext>
            </a:extLst>
          </p:cNvPr>
          <p:cNvSpPr/>
          <p:nvPr/>
        </p:nvSpPr>
        <p:spPr>
          <a:xfrm>
            <a:off x="1507365" y="5445328"/>
            <a:ext cx="1686438" cy="78814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Sentence;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Passages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16AD7BB-C1A4-AA44-852F-D0C2B8A0B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Research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1CAB0C8-0D0D-9F46-8F2F-05B1D56AC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2196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Table-BERT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BERT </a:t>
            </a:r>
            <a:r>
              <a:rPr lang="en-US"/>
              <a:t>NLI Framework</a:t>
            </a:r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DAE8D3C-0CDD-FB45-B9D4-E3136A5C8428}"/>
              </a:ext>
            </a:extLst>
          </p:cNvPr>
          <p:cNvSpPr/>
          <p:nvPr/>
        </p:nvSpPr>
        <p:spPr>
          <a:xfrm>
            <a:off x="1773239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D2D70C3-BE05-1447-AC41-F2CBEE133459}"/>
              </a:ext>
            </a:extLst>
          </p:cNvPr>
          <p:cNvSpPr/>
          <p:nvPr/>
        </p:nvSpPr>
        <p:spPr>
          <a:xfrm>
            <a:off x="2510908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AFB3C17-8BED-C94B-97F2-7D565B0182D0}"/>
              </a:ext>
            </a:extLst>
          </p:cNvPr>
          <p:cNvSpPr/>
          <p:nvPr/>
        </p:nvSpPr>
        <p:spPr>
          <a:xfrm>
            <a:off x="3290502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7E83567-4399-804C-96B7-5A72CB5FFDF0}"/>
              </a:ext>
            </a:extLst>
          </p:cNvPr>
          <p:cNvSpPr/>
          <p:nvPr/>
        </p:nvSpPr>
        <p:spPr>
          <a:xfrm>
            <a:off x="4042916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E17B1A8-431A-144E-ACA2-B4D161CFDBC1}"/>
              </a:ext>
            </a:extLst>
          </p:cNvPr>
          <p:cNvSpPr/>
          <p:nvPr/>
        </p:nvSpPr>
        <p:spPr>
          <a:xfrm>
            <a:off x="4780585" y="4362356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3C621B60-FCEE-E047-B9DD-2E6B2262A8B6}"/>
              </a:ext>
            </a:extLst>
          </p:cNvPr>
          <p:cNvSpPr/>
          <p:nvPr/>
        </p:nvSpPr>
        <p:spPr>
          <a:xfrm>
            <a:off x="5370847" y="4362089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0222C0B-746E-8941-ABA4-E99FEF65BE25}"/>
              </a:ext>
            </a:extLst>
          </p:cNvPr>
          <p:cNvSpPr/>
          <p:nvPr/>
        </p:nvSpPr>
        <p:spPr>
          <a:xfrm>
            <a:off x="6004946" y="4376482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E6A16AA4-C1D7-BA41-9FFA-3FC5E2FC4FB0}"/>
              </a:ext>
            </a:extLst>
          </p:cNvPr>
          <p:cNvSpPr/>
          <p:nvPr/>
        </p:nvSpPr>
        <p:spPr>
          <a:xfrm>
            <a:off x="2416193" y="3717329"/>
            <a:ext cx="3607403" cy="4261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12-Layer BERT-Base Model</a:t>
            </a:r>
          </a:p>
        </p:txBody>
      </p: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58E356D8-CCDC-4849-8D1E-A114F7E1480B}"/>
              </a:ext>
            </a:extLst>
          </p:cNvPr>
          <p:cNvCxnSpPr>
            <a:cxnSpLocks/>
            <a:stCxn id="33" idx="0"/>
            <a:endCxn id="47" idx="2"/>
          </p:cNvCxnSpPr>
          <p:nvPr/>
        </p:nvCxnSpPr>
        <p:spPr>
          <a:xfrm rot="5400000" flipH="1" flipV="1">
            <a:off x="2974048" y="3116509"/>
            <a:ext cx="218888" cy="227280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779E72DE-027E-F043-AD8E-F6F11C95BEF4}"/>
              </a:ext>
            </a:extLst>
          </p:cNvPr>
          <p:cNvCxnSpPr>
            <a:cxnSpLocks/>
            <a:stCxn id="63" idx="0"/>
            <a:endCxn id="47" idx="2"/>
          </p:cNvCxnSpPr>
          <p:nvPr/>
        </p:nvCxnSpPr>
        <p:spPr>
          <a:xfrm rot="16200000" flipV="1">
            <a:off x="5399248" y="2964115"/>
            <a:ext cx="239294" cy="25980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20492E81-0A94-E34D-843A-AC6C51E551E0}"/>
              </a:ext>
            </a:extLst>
          </p:cNvPr>
          <p:cNvCxnSpPr>
            <a:cxnSpLocks/>
            <a:stCxn id="47" idx="0"/>
            <a:endCxn id="62" idx="4"/>
          </p:cNvCxnSpPr>
          <p:nvPr/>
        </p:nvCxnSpPr>
        <p:spPr>
          <a:xfrm rot="16200000" flipV="1">
            <a:off x="4133256" y="3630689"/>
            <a:ext cx="172393" cy="887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AB52174-47F4-5648-A870-BBBAE03D535A}"/>
              </a:ext>
            </a:extLst>
          </p:cNvPr>
          <p:cNvCxnSpPr>
            <a:endCxn id="33" idx="4"/>
          </p:cNvCxnSpPr>
          <p:nvPr/>
        </p:nvCxnSpPr>
        <p:spPr>
          <a:xfrm flipV="1">
            <a:off x="1947088" y="4564236"/>
            <a:ext cx="1" cy="165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860290A-1ABD-A44B-A331-E5CC730CCFDF}"/>
              </a:ext>
            </a:extLst>
          </p:cNvPr>
          <p:cNvCxnSpPr>
            <a:endCxn id="39" idx="4"/>
          </p:cNvCxnSpPr>
          <p:nvPr/>
        </p:nvCxnSpPr>
        <p:spPr>
          <a:xfrm flipV="1">
            <a:off x="2684758" y="4564236"/>
            <a:ext cx="0" cy="185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8239F2A-054A-024C-BD36-882A45E7CE8E}"/>
              </a:ext>
            </a:extLst>
          </p:cNvPr>
          <p:cNvCxnSpPr>
            <a:endCxn id="40" idx="4"/>
          </p:cNvCxnSpPr>
          <p:nvPr/>
        </p:nvCxnSpPr>
        <p:spPr>
          <a:xfrm flipV="1">
            <a:off x="3462594" y="4564236"/>
            <a:ext cx="1758" cy="1573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EF67B41-311F-514A-8261-A70ED1941151}"/>
              </a:ext>
            </a:extLst>
          </p:cNvPr>
          <p:cNvCxnSpPr>
            <a:endCxn id="41" idx="4"/>
          </p:cNvCxnSpPr>
          <p:nvPr/>
        </p:nvCxnSpPr>
        <p:spPr>
          <a:xfrm flipV="1">
            <a:off x="4216181" y="4564236"/>
            <a:ext cx="585" cy="1653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5163197-DDA8-7047-810E-C84EA2F746C6}"/>
              </a:ext>
            </a:extLst>
          </p:cNvPr>
          <p:cNvCxnSpPr>
            <a:endCxn id="44" idx="4"/>
          </p:cNvCxnSpPr>
          <p:nvPr/>
        </p:nvCxnSpPr>
        <p:spPr>
          <a:xfrm flipV="1">
            <a:off x="4954435" y="4564236"/>
            <a:ext cx="0" cy="1629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A4DCA69-C009-7B46-B6CB-9D5CC8764D47}"/>
              </a:ext>
            </a:extLst>
          </p:cNvPr>
          <p:cNvCxnSpPr>
            <a:endCxn id="45" idx="4"/>
          </p:cNvCxnSpPr>
          <p:nvPr/>
        </p:nvCxnSpPr>
        <p:spPr>
          <a:xfrm flipV="1">
            <a:off x="5535656" y="4563969"/>
            <a:ext cx="0" cy="1575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5CC179A-87D4-9D48-8D88-32DE70814162}"/>
              </a:ext>
            </a:extLst>
          </p:cNvPr>
          <p:cNvCxnSpPr>
            <a:cxnSpLocks/>
          </p:cNvCxnSpPr>
          <p:nvPr/>
        </p:nvCxnSpPr>
        <p:spPr>
          <a:xfrm flipV="1">
            <a:off x="6174756" y="4563969"/>
            <a:ext cx="1793" cy="1575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B957033F-BF38-C54C-AEB2-20CF7D31BF88}"/>
              </a:ext>
            </a:extLst>
          </p:cNvPr>
          <p:cNvSpPr/>
          <p:nvPr/>
        </p:nvSpPr>
        <p:spPr>
          <a:xfrm>
            <a:off x="3607741" y="3282556"/>
            <a:ext cx="1222533" cy="26238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Label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DF58A52E-8D5F-9F44-BB9D-79FD4E1D576B}"/>
              </a:ext>
            </a:extLst>
          </p:cNvPr>
          <p:cNvSpPr/>
          <p:nvPr/>
        </p:nvSpPr>
        <p:spPr>
          <a:xfrm>
            <a:off x="6644045" y="4382762"/>
            <a:ext cx="347700" cy="20188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280F9D5-AE5A-FC4B-8E09-911EE5C65F9E}"/>
              </a:ext>
            </a:extLst>
          </p:cNvPr>
          <p:cNvCxnSpPr>
            <a:cxnSpLocks/>
          </p:cNvCxnSpPr>
          <p:nvPr/>
        </p:nvCxnSpPr>
        <p:spPr>
          <a:xfrm flipV="1">
            <a:off x="6813855" y="4570249"/>
            <a:ext cx="1793" cy="1575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F4CF9AB-D641-2342-AA32-DCAFA6079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30</a:t>
            </a:fld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31659E1-0368-7E48-845E-25C975BEBA7A}"/>
              </a:ext>
            </a:extLst>
          </p:cNvPr>
          <p:cNvSpPr/>
          <p:nvPr/>
        </p:nvSpPr>
        <p:spPr>
          <a:xfrm>
            <a:off x="3082327" y="4893440"/>
            <a:ext cx="623180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one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B522C52-36B2-4B4C-B833-6F644E88BA50}"/>
              </a:ext>
            </a:extLst>
          </p:cNvPr>
          <p:cNvSpPr/>
          <p:nvPr/>
        </p:nvSpPr>
        <p:spPr>
          <a:xfrm>
            <a:off x="3705506" y="4893440"/>
            <a:ext cx="744159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game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8E3C523-035A-6E4F-80FE-13361D18B677}"/>
              </a:ext>
            </a:extLst>
          </p:cNvPr>
          <p:cNvSpPr/>
          <p:nvPr/>
        </p:nvSpPr>
        <p:spPr>
          <a:xfrm>
            <a:off x="1708825" y="4893438"/>
            <a:ext cx="711651" cy="1920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[CLS]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2D6C987-66B3-CB44-AF81-4D22FAEFAC19}"/>
              </a:ext>
            </a:extLst>
          </p:cNvPr>
          <p:cNvSpPr/>
          <p:nvPr/>
        </p:nvSpPr>
        <p:spPr>
          <a:xfrm>
            <a:off x="2416251" y="5161065"/>
            <a:ext cx="674032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6C482C9-32D9-5740-916A-3691CBCC1793}"/>
              </a:ext>
            </a:extLst>
          </p:cNvPr>
          <p:cNvSpPr/>
          <p:nvPr/>
        </p:nvSpPr>
        <p:spPr>
          <a:xfrm>
            <a:off x="3087851" y="5161065"/>
            <a:ext cx="623180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FBC55CD-2DF1-0E42-AC4B-29EA7E0E5E7D}"/>
              </a:ext>
            </a:extLst>
          </p:cNvPr>
          <p:cNvSpPr/>
          <p:nvPr/>
        </p:nvSpPr>
        <p:spPr>
          <a:xfrm>
            <a:off x="3711030" y="5161065"/>
            <a:ext cx="744159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13A28A0-0A0B-AC45-B462-B0230CEFB801}"/>
              </a:ext>
            </a:extLst>
          </p:cNvPr>
          <p:cNvSpPr/>
          <p:nvPr/>
        </p:nvSpPr>
        <p:spPr>
          <a:xfrm>
            <a:off x="1704542" y="5161065"/>
            <a:ext cx="711651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0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0525E4A-C986-5F4B-B0B0-91676EF8AAC6}"/>
              </a:ext>
            </a:extLst>
          </p:cNvPr>
          <p:cNvSpPr txBox="1"/>
          <p:nvPr/>
        </p:nvSpPr>
        <p:spPr>
          <a:xfrm>
            <a:off x="905513" y="5135794"/>
            <a:ext cx="7725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Position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E3AF949-0232-4A4B-97C8-9CAC06C30269}"/>
              </a:ext>
            </a:extLst>
          </p:cNvPr>
          <p:cNvSpPr txBox="1"/>
          <p:nvPr/>
        </p:nvSpPr>
        <p:spPr>
          <a:xfrm>
            <a:off x="1091462" y="4791139"/>
            <a:ext cx="586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Word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2B9BB9C-37A0-F840-9B6A-3B483548F539}"/>
              </a:ext>
            </a:extLst>
          </p:cNvPr>
          <p:cNvCxnSpPr>
            <a:cxnSpLocks/>
          </p:cNvCxnSpPr>
          <p:nvPr/>
        </p:nvCxnSpPr>
        <p:spPr>
          <a:xfrm>
            <a:off x="1045510" y="4729628"/>
            <a:ext cx="706482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BA7967EA-967E-8C40-A5DB-F14C08493C62}"/>
              </a:ext>
            </a:extLst>
          </p:cNvPr>
          <p:cNvCxnSpPr>
            <a:cxnSpLocks/>
          </p:cNvCxnSpPr>
          <p:nvPr/>
        </p:nvCxnSpPr>
        <p:spPr>
          <a:xfrm flipV="1">
            <a:off x="1075198" y="5449630"/>
            <a:ext cx="7035132" cy="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C056208E-8C21-9E44-A83F-54B5E692754C}"/>
              </a:ext>
            </a:extLst>
          </p:cNvPr>
          <p:cNvSpPr/>
          <p:nvPr/>
        </p:nvSpPr>
        <p:spPr>
          <a:xfrm>
            <a:off x="2422253" y="4893439"/>
            <a:ext cx="660073" cy="192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row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BE366E6-BC65-BA46-A8EB-B6A6654B642F}"/>
              </a:ext>
            </a:extLst>
          </p:cNvPr>
          <p:cNvSpPr/>
          <p:nvPr/>
        </p:nvSpPr>
        <p:spPr>
          <a:xfrm>
            <a:off x="6679483" y="4906892"/>
            <a:ext cx="623180" cy="19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5A60A2A-78E4-BD43-B5AC-DA7EDD148FFC}"/>
              </a:ext>
            </a:extLst>
          </p:cNvPr>
          <p:cNvSpPr/>
          <p:nvPr/>
        </p:nvSpPr>
        <p:spPr>
          <a:xfrm>
            <a:off x="7302662" y="4906892"/>
            <a:ext cx="744159" cy="19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game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A65274E-341A-FD48-A1BA-102C59B1DCF6}"/>
              </a:ext>
            </a:extLst>
          </p:cNvPr>
          <p:cNvSpPr/>
          <p:nvPr/>
        </p:nvSpPr>
        <p:spPr>
          <a:xfrm>
            <a:off x="5305981" y="4906890"/>
            <a:ext cx="711651" cy="1920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[SEP]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6FEE989-3FE6-1E4F-B90D-31F4EEF28F4E}"/>
              </a:ext>
            </a:extLst>
          </p:cNvPr>
          <p:cNvSpPr/>
          <p:nvPr/>
        </p:nvSpPr>
        <p:spPr>
          <a:xfrm>
            <a:off x="6013407" y="5174517"/>
            <a:ext cx="674032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11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3F33A32-5EE9-D74C-A01F-A9496317319E}"/>
              </a:ext>
            </a:extLst>
          </p:cNvPr>
          <p:cNvSpPr/>
          <p:nvPr/>
        </p:nvSpPr>
        <p:spPr>
          <a:xfrm>
            <a:off x="6685007" y="5174517"/>
            <a:ext cx="623180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12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3BFAD35-FBA1-7645-AF97-0DB36397A54F}"/>
              </a:ext>
            </a:extLst>
          </p:cNvPr>
          <p:cNvSpPr/>
          <p:nvPr/>
        </p:nvSpPr>
        <p:spPr>
          <a:xfrm>
            <a:off x="7308186" y="5174517"/>
            <a:ext cx="744159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13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9B02D81-8F4C-0849-8BD0-4DF8C9F250EE}"/>
              </a:ext>
            </a:extLst>
          </p:cNvPr>
          <p:cNvSpPr/>
          <p:nvPr/>
        </p:nvSpPr>
        <p:spPr>
          <a:xfrm>
            <a:off x="5301698" y="5174517"/>
            <a:ext cx="711651" cy="192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10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4AE259E-62BC-4442-8C1F-F1BFDFAF3219}"/>
              </a:ext>
            </a:extLst>
          </p:cNvPr>
          <p:cNvSpPr/>
          <p:nvPr/>
        </p:nvSpPr>
        <p:spPr>
          <a:xfrm>
            <a:off x="6019409" y="4906891"/>
            <a:ext cx="660073" cy="1920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in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A5C0043-8E80-0248-BC83-D4C64220E3F7}"/>
              </a:ext>
            </a:extLst>
          </p:cNvPr>
          <p:cNvSpPr txBox="1"/>
          <p:nvPr/>
        </p:nvSpPr>
        <p:spPr>
          <a:xfrm>
            <a:off x="2416193" y="544357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A0E85A2-26FA-2E48-A972-B7EC77549E76}"/>
              </a:ext>
            </a:extLst>
          </p:cNvPr>
          <p:cNvSpPr txBox="1"/>
          <p:nvPr/>
        </p:nvSpPr>
        <p:spPr>
          <a:xfrm>
            <a:off x="6112660" y="544209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Statement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02B26ED-982B-7544-B507-DDF409B60FD6}"/>
              </a:ext>
            </a:extLst>
          </p:cNvPr>
          <p:cNvSpPr/>
          <p:nvPr/>
        </p:nvSpPr>
        <p:spPr>
          <a:xfrm>
            <a:off x="2762450" y="2562555"/>
            <a:ext cx="1315135" cy="26238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Support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0D754B6-89B4-AE45-B392-509050F1AD0C}"/>
              </a:ext>
            </a:extLst>
          </p:cNvPr>
          <p:cNvSpPr/>
          <p:nvPr/>
        </p:nvSpPr>
        <p:spPr>
          <a:xfrm>
            <a:off x="4592764" y="2562555"/>
            <a:ext cx="1222533" cy="26238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Refute</a:t>
            </a: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1834A416-45FF-E64B-843E-4AE862C810A7}"/>
              </a:ext>
            </a:extLst>
          </p:cNvPr>
          <p:cNvCxnSpPr>
            <a:cxnSpLocks/>
            <a:stCxn id="62" idx="0"/>
            <a:endCxn id="50" idx="4"/>
          </p:cNvCxnSpPr>
          <p:nvPr/>
        </p:nvCxnSpPr>
        <p:spPr>
          <a:xfrm rot="16200000" flipV="1">
            <a:off x="3590703" y="2654251"/>
            <a:ext cx="457621" cy="79899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6B19F411-222B-5E43-ABF0-4D5A652EC8A3}"/>
              </a:ext>
            </a:extLst>
          </p:cNvPr>
          <p:cNvCxnSpPr>
            <a:cxnSpLocks/>
            <a:stCxn id="62" idx="0"/>
            <a:endCxn id="51" idx="4"/>
          </p:cNvCxnSpPr>
          <p:nvPr/>
        </p:nvCxnSpPr>
        <p:spPr>
          <a:xfrm rot="5400000" flipH="1" flipV="1">
            <a:off x="4482709" y="2561235"/>
            <a:ext cx="457621" cy="98502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46197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D338-B8DD-6F4C-A9D5-565D2E86C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597DF2-1028-8844-95B5-ACB38AF91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80" y="2375741"/>
            <a:ext cx="8142840" cy="295218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BD08E38-9A78-8947-AAF1-8D780C45C283}"/>
              </a:ext>
            </a:extLst>
          </p:cNvPr>
          <p:cNvSpPr/>
          <p:nvPr/>
        </p:nvSpPr>
        <p:spPr>
          <a:xfrm>
            <a:off x="4282933" y="3947169"/>
            <a:ext cx="875476" cy="227267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4148B-B01B-B54B-B8E4-23488ECC2B05}"/>
              </a:ext>
            </a:extLst>
          </p:cNvPr>
          <p:cNvSpPr/>
          <p:nvPr/>
        </p:nvSpPr>
        <p:spPr>
          <a:xfrm>
            <a:off x="4282933" y="4637547"/>
            <a:ext cx="875476" cy="227267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D6DEAF-D00F-7C40-B575-0435095E3C85}"/>
              </a:ext>
            </a:extLst>
          </p:cNvPr>
          <p:cNvSpPr/>
          <p:nvPr/>
        </p:nvSpPr>
        <p:spPr>
          <a:xfrm>
            <a:off x="4282933" y="2843665"/>
            <a:ext cx="875476" cy="227267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5EA9D67-8C0E-BC4C-ABD2-ADEC5395A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227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D338-B8DD-6F4C-A9D5-565D2E86C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597DF2-1028-8844-95B5-ACB38AF91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80" y="2375741"/>
            <a:ext cx="8142840" cy="295218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BD08E38-9A78-8947-AAF1-8D780C45C283}"/>
              </a:ext>
            </a:extLst>
          </p:cNvPr>
          <p:cNvSpPr/>
          <p:nvPr/>
        </p:nvSpPr>
        <p:spPr>
          <a:xfrm>
            <a:off x="7610999" y="4673119"/>
            <a:ext cx="875476" cy="227267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4148B-B01B-B54B-B8E4-23488ECC2B05}"/>
              </a:ext>
            </a:extLst>
          </p:cNvPr>
          <p:cNvSpPr/>
          <p:nvPr/>
        </p:nvSpPr>
        <p:spPr>
          <a:xfrm>
            <a:off x="7610999" y="4985219"/>
            <a:ext cx="875476" cy="227267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D6DEAF-D00F-7C40-B575-0435095E3C85}"/>
              </a:ext>
            </a:extLst>
          </p:cNvPr>
          <p:cNvSpPr/>
          <p:nvPr/>
        </p:nvSpPr>
        <p:spPr>
          <a:xfrm>
            <a:off x="7610999" y="3956794"/>
            <a:ext cx="875476" cy="227267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5EA9D67-8C0E-BC4C-ABD2-ADEC5395A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755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D338-B8DD-6F4C-A9D5-565D2E86C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7B096-4BFE-2D43-9B4F-BCF322D54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  <a:p>
            <a:pPr lvl="1"/>
            <a:r>
              <a:rPr lang="en-US" dirty="0"/>
              <a:t>Pros: robust and explainable</a:t>
            </a:r>
          </a:p>
          <a:p>
            <a:pPr lvl="1"/>
            <a:r>
              <a:rPr lang="en-US" dirty="0"/>
              <a:t>Cons: Heavily rely on entity linking, the execution pipeline requires hand-written rules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8E171A-A74E-BB45-9389-CE3EBCBA3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148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D338-B8DD-6F4C-A9D5-565D2E86C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7B096-4BFE-2D43-9B4F-BCF322D54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Latent Program Analysis</a:t>
            </a:r>
          </a:p>
          <a:p>
            <a:pPr lvl="1"/>
            <a:r>
              <a:rPr lang="en-US" dirty="0"/>
              <a:t>Pros: robust and explainable</a:t>
            </a:r>
          </a:p>
          <a:p>
            <a:pPr lvl="1"/>
            <a:r>
              <a:rPr lang="en-US" dirty="0"/>
              <a:t>Cons: Heavily rely on entity linking, the execution pipeline requires hand-written rules</a:t>
            </a:r>
          </a:p>
          <a:p>
            <a:endParaRPr lang="en-US" dirty="0"/>
          </a:p>
          <a:p>
            <a:r>
              <a:rPr lang="en-US" dirty="0"/>
              <a:t>Table BERT</a:t>
            </a:r>
          </a:p>
          <a:p>
            <a:pPr lvl="1"/>
            <a:r>
              <a:rPr lang="en-US" dirty="0"/>
              <a:t>Pros: simple and general</a:t>
            </a:r>
          </a:p>
          <a:p>
            <a:pPr lvl="1"/>
            <a:r>
              <a:rPr lang="en-US" dirty="0"/>
              <a:t>Cons: training unstable, black-box without </a:t>
            </a:r>
            <a:r>
              <a:rPr lang="en-US" dirty="0" err="1"/>
              <a:t>explainability</a:t>
            </a:r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FE7DBAE-9134-BB4F-8EBA-E5016B2A7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418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D338-B8DD-6F4C-A9D5-565D2E86C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7B096-4BFE-2D43-9B4F-BCF322D54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43644"/>
          </a:xfrm>
        </p:spPr>
        <p:txBody>
          <a:bodyPr>
            <a:normAutofit/>
          </a:bodyPr>
          <a:lstStyle/>
          <a:p>
            <a:r>
              <a:rPr lang="en-US" dirty="0"/>
              <a:t>Both Proposed Symbolic and Neural models have pros and cons.</a:t>
            </a:r>
          </a:p>
          <a:p>
            <a:endParaRPr lang="en-US" dirty="0"/>
          </a:p>
          <a:p>
            <a:r>
              <a:rPr lang="en-US" dirty="0"/>
              <a:t>How to design a a unified model to combine both linguistic and symbolic reasoning remains an important open problem.</a:t>
            </a:r>
          </a:p>
          <a:p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9F8F523-C80E-CB4E-8459-C5EAFC669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037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92154-BE77-0B46-B2F6-8C5EF1902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168A7-1464-1A4E-BF1E-19CE960FE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previous works are mainly based on free-form corpus as evidence.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56A77A-7A73-AD4B-A0D5-F2646017846B}"/>
              </a:ext>
            </a:extLst>
          </p:cNvPr>
          <p:cNvSpPr txBox="1"/>
          <p:nvPr/>
        </p:nvSpPr>
        <p:spPr>
          <a:xfrm>
            <a:off x="1036067" y="3585795"/>
            <a:ext cx="68648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Can we go further to utilize other evidence forms to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do fact verification?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B9F11CA-4C58-B34A-858A-750F1EEE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632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A8C84-C52C-3645-8DA5-F97AC901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36558-AE21-144D-B206-40AB56927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https://en.wikipedia.org/wiki/Houston_Rockets</a:t>
            </a:r>
            <a:endParaRPr lang="en-US" dirty="0"/>
          </a:p>
          <a:p>
            <a:r>
              <a:rPr lang="en-US" dirty="0"/>
              <a:t>Claim:</a:t>
            </a:r>
          </a:p>
          <a:p>
            <a:pPr marL="457200" lvl="1" indent="0">
              <a:buNone/>
            </a:pPr>
            <a:r>
              <a:rPr lang="en-US" dirty="0"/>
              <a:t>Houston Rocket won 45 games in 12-13 season.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D666E-62EC-0B4A-8AD4-CCB826078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839" y="3689680"/>
            <a:ext cx="7132320" cy="2728836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7DF721-D6CB-0B42-97F4-7DA8A5C82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3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A8C84-C52C-3645-8DA5-F97AC901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36558-AE21-144D-B206-40AB56927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https://en.wikipedia.org/wiki/Houston_Rockets</a:t>
            </a:r>
            <a:endParaRPr lang="en-US" dirty="0"/>
          </a:p>
          <a:p>
            <a:r>
              <a:rPr lang="en-US" dirty="0"/>
              <a:t>Claim:</a:t>
            </a:r>
          </a:p>
          <a:p>
            <a:pPr marL="457200" lvl="1" indent="0">
              <a:buNone/>
            </a:pPr>
            <a:r>
              <a:rPr lang="en-US" dirty="0"/>
              <a:t>Houston Rocket won 45 games in 12-13 season.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D666E-62EC-0B4A-8AD4-CCB826078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839" y="3689680"/>
            <a:ext cx="7132320" cy="27288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9E92B8-6B5B-CD4C-91DF-0497C78B3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2914" y="4224801"/>
            <a:ext cx="1659164" cy="1659164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B2760DB-7AE8-D842-B1F7-B22FDE864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213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A8C84-C52C-3645-8DA5-F97AC901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36558-AE21-144D-B206-40AB56927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https://en.wikipedia.org/wiki/Houston_Rockets</a:t>
            </a:r>
            <a:endParaRPr lang="en-US" dirty="0"/>
          </a:p>
          <a:p>
            <a:r>
              <a:rPr lang="en-US" dirty="0"/>
              <a:t>Claim:</a:t>
            </a:r>
          </a:p>
          <a:p>
            <a:pPr marL="457200" lvl="1" indent="0">
              <a:buNone/>
            </a:pPr>
            <a:r>
              <a:rPr lang="en-US" dirty="0"/>
              <a:t>Houston Rocket won 45 games in 12-13 season.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F62CD9-B1B4-6B4E-A670-5D5E8BF627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331"/>
          <a:stretch/>
        </p:blipFill>
        <p:spPr>
          <a:xfrm>
            <a:off x="485391" y="3715657"/>
            <a:ext cx="8029959" cy="24613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80BB5B-8EDD-844E-9FD7-A2DA5A4D0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3722" y="4666627"/>
            <a:ext cx="1258625" cy="1258625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62B8F24-51C2-3D4E-B1BE-D03E736CE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04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A8C84-C52C-3645-8DA5-F97AC901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36558-AE21-144D-B206-40AB56927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https://en.wikipedia.org/wiki/Houston_Rockets</a:t>
            </a:r>
            <a:endParaRPr lang="en-US" dirty="0"/>
          </a:p>
          <a:p>
            <a:r>
              <a:rPr lang="en-US" dirty="0"/>
              <a:t>Claim:</a:t>
            </a:r>
          </a:p>
          <a:p>
            <a:pPr marL="457200" lvl="1" indent="0">
              <a:buNone/>
            </a:pPr>
            <a:r>
              <a:rPr lang="en-US" dirty="0"/>
              <a:t>Houston Rocket won 45 games in 12-13 season.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F62CD9-B1B4-6B4E-A670-5D5E8BF627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331"/>
          <a:stretch/>
        </p:blipFill>
        <p:spPr>
          <a:xfrm>
            <a:off x="485391" y="3715657"/>
            <a:ext cx="8029959" cy="24613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80BB5B-8EDD-844E-9FD7-A2DA5A4D0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3722" y="4666627"/>
            <a:ext cx="1258625" cy="1258625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62B8F24-51C2-3D4E-B1BE-D03E736CE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8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772421C-14C3-354B-947A-A612674FBAB2}"/>
              </a:ext>
            </a:extLst>
          </p:cNvPr>
          <p:cNvSpPr/>
          <p:nvPr/>
        </p:nvSpPr>
        <p:spPr>
          <a:xfrm>
            <a:off x="570175" y="4666627"/>
            <a:ext cx="1258625" cy="645602"/>
          </a:xfrm>
          <a:prstGeom prst="round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022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BF9ED-6607-1543-9970-B1E396149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Free-form 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60B69-EF63-FD4C-B07E-CC17488B4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World knowledge is distributed in heterogeneous forms, using free-form text is insufficient.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Under many circumstances, we need to resort to other evidence forms to do fact verification.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293BCC1-0178-4546-95FB-F351C04F4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2189-C438-DF4C-99F6-3D6C6F99A5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48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1504</Words>
  <Application>Microsoft Macintosh PowerPoint</Application>
  <PresentationFormat>On-screen Show (4:3)</PresentationFormat>
  <Paragraphs>496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Gill Sans MT</vt:lpstr>
      <vt:lpstr>verdana</vt:lpstr>
      <vt:lpstr>Office Theme</vt:lpstr>
      <vt:lpstr>TabFact: A Large-scale Dataset for Table-based Fact Verification</vt:lpstr>
      <vt:lpstr>Related Research</vt:lpstr>
      <vt:lpstr>Related Research</vt:lpstr>
      <vt:lpstr>Free-form Evidence</vt:lpstr>
      <vt:lpstr>Free-form Evidence</vt:lpstr>
      <vt:lpstr>Free-form Evidence</vt:lpstr>
      <vt:lpstr>Free-form Evidence</vt:lpstr>
      <vt:lpstr>Free-form Evidence</vt:lpstr>
      <vt:lpstr>Free-form Evidence</vt:lpstr>
      <vt:lpstr>TabFact Dataset</vt:lpstr>
      <vt:lpstr>TabFact Examples</vt:lpstr>
      <vt:lpstr>TabFact Examples</vt:lpstr>
      <vt:lpstr>Challenges</vt:lpstr>
      <vt:lpstr>Challenges</vt:lpstr>
      <vt:lpstr>Challenges</vt:lpstr>
      <vt:lpstr> Models</vt:lpstr>
      <vt:lpstr>Latent Program Analysis</vt:lpstr>
      <vt:lpstr>Latent Program Analysis</vt:lpstr>
      <vt:lpstr>Latent Program Analysis</vt:lpstr>
      <vt:lpstr>Latent Program Analysis</vt:lpstr>
      <vt:lpstr>Latent Program Analysis</vt:lpstr>
      <vt:lpstr>Latent Program Analysis</vt:lpstr>
      <vt:lpstr>Latent Program Analysis</vt:lpstr>
      <vt:lpstr>Latent Program Analysis</vt:lpstr>
      <vt:lpstr>Table-BERT</vt:lpstr>
      <vt:lpstr>Table-BERT</vt:lpstr>
      <vt:lpstr>Table-BERT</vt:lpstr>
      <vt:lpstr>Table-BERT</vt:lpstr>
      <vt:lpstr>Table-BERT</vt:lpstr>
      <vt:lpstr>Table-BERT</vt:lpstr>
      <vt:lpstr>Experimental Results</vt:lpstr>
      <vt:lpstr>Experimental Results</vt:lpstr>
      <vt:lpstr>Experimental Results</vt:lpstr>
      <vt:lpstr>Experimental 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 Verification with Semi-Structured Knowledge</dc:title>
  <dc:creator>wenhu chen</dc:creator>
  <cp:lastModifiedBy>wenhu chen</cp:lastModifiedBy>
  <cp:revision>339</cp:revision>
  <dcterms:created xsi:type="dcterms:W3CDTF">2019-10-28T23:04:54Z</dcterms:created>
  <dcterms:modified xsi:type="dcterms:W3CDTF">2020-04-03T21:20:23Z</dcterms:modified>
</cp:coreProperties>
</file>